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0"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98" r:id="rId15"/>
    <p:sldId id="284" r:id="rId16"/>
    <p:sldId id="297" r:id="rId17"/>
    <p:sldId id="270" r:id="rId18"/>
    <p:sldId id="271" r:id="rId19"/>
    <p:sldId id="272" r:id="rId20"/>
    <p:sldId id="273" r:id="rId21"/>
    <p:sldId id="289" r:id="rId22"/>
    <p:sldId id="274" r:id="rId23"/>
    <p:sldId id="275" r:id="rId24"/>
    <p:sldId id="276" r:id="rId25"/>
    <p:sldId id="286" r:id="rId26"/>
    <p:sldId id="287" r:id="rId27"/>
    <p:sldId id="288" r:id="rId28"/>
    <p:sldId id="277" r:id="rId29"/>
    <p:sldId id="290" r:id="rId30"/>
    <p:sldId id="279" r:id="rId31"/>
    <p:sldId id="285" r:id="rId32"/>
    <p:sldId id="291" r:id="rId33"/>
    <p:sldId id="280" r:id="rId34"/>
    <p:sldId id="281" r:id="rId35"/>
    <p:sldId id="292" r:id="rId36"/>
    <p:sldId id="282" r:id="rId37"/>
    <p:sldId id="293" r:id="rId38"/>
    <p:sldId id="294" r:id="rId39"/>
    <p:sldId id="295" r:id="rId40"/>
    <p:sldId id="283" r:id="rId41"/>
    <p:sldId id="296" r:id="rId4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Goudy Old Style" pitchFamily="18"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Goudy Old Style" pitchFamily="18"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Goudy Old Style" pitchFamily="18"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Goudy Old Style" pitchFamily="18"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Goudy Old Style" pitchFamily="18" charset="0"/>
        <a:ea typeface="MS PGothic" pitchFamily="34" charset="-128"/>
        <a:cs typeface="+mn-cs"/>
      </a:defRPr>
    </a:lvl5pPr>
    <a:lvl6pPr marL="2286000" algn="l" defTabSz="914400" rtl="0" eaLnBrk="1" latinLnBrk="0" hangingPunct="1">
      <a:defRPr kern="1200">
        <a:solidFill>
          <a:schemeClr val="tx1"/>
        </a:solidFill>
        <a:latin typeface="Goudy Old Style" pitchFamily="18" charset="0"/>
        <a:ea typeface="MS PGothic" pitchFamily="34" charset="-128"/>
        <a:cs typeface="+mn-cs"/>
      </a:defRPr>
    </a:lvl6pPr>
    <a:lvl7pPr marL="2743200" algn="l" defTabSz="914400" rtl="0" eaLnBrk="1" latinLnBrk="0" hangingPunct="1">
      <a:defRPr kern="1200">
        <a:solidFill>
          <a:schemeClr val="tx1"/>
        </a:solidFill>
        <a:latin typeface="Goudy Old Style" pitchFamily="18" charset="0"/>
        <a:ea typeface="MS PGothic" pitchFamily="34" charset="-128"/>
        <a:cs typeface="+mn-cs"/>
      </a:defRPr>
    </a:lvl7pPr>
    <a:lvl8pPr marL="3200400" algn="l" defTabSz="914400" rtl="0" eaLnBrk="1" latinLnBrk="0" hangingPunct="1">
      <a:defRPr kern="1200">
        <a:solidFill>
          <a:schemeClr val="tx1"/>
        </a:solidFill>
        <a:latin typeface="Goudy Old Style" pitchFamily="18" charset="0"/>
        <a:ea typeface="MS PGothic" pitchFamily="34" charset="-128"/>
        <a:cs typeface="+mn-cs"/>
      </a:defRPr>
    </a:lvl8pPr>
    <a:lvl9pPr marL="3657600" algn="l" defTabSz="914400" rtl="0" eaLnBrk="1" latinLnBrk="0" hangingPunct="1">
      <a:defRPr kern="1200">
        <a:solidFill>
          <a:schemeClr val="tx1"/>
        </a:solidFill>
        <a:latin typeface="Goudy Old Style" pitchFamily="18"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845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1416" y="-96"/>
      </p:cViewPr>
      <p:guideLst>
        <p:guide orient="horz" pos="2160"/>
        <p:guide pos="2880"/>
      </p:guideLst>
    </p:cSldViewPr>
  </p:slideViewPr>
  <p:outlineViewPr>
    <p:cViewPr>
      <p:scale>
        <a:sx n="33" d="100"/>
        <a:sy n="33" d="100"/>
      </p:scale>
      <p:origin x="16" y="19717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6A21BA-31C5-4F4B-B989-780F983DC6B0}" type="datetimeFigureOut">
              <a:rPr lang="en-US" smtClean="0"/>
              <a:t>2/10/2016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4C5AB2-29E3-4382-9B83-0604E0680CCE}" type="slidenum">
              <a:rPr lang="en-US" smtClean="0"/>
              <a:t>‹#›</a:t>
            </a:fld>
            <a:endParaRPr lang="en-US"/>
          </a:p>
        </p:txBody>
      </p:sp>
    </p:spTree>
    <p:extLst>
      <p:ext uri="{BB962C8B-B14F-4D97-AF65-F5344CB8AC3E}">
        <p14:creationId xmlns:p14="http://schemas.microsoft.com/office/powerpoint/2010/main" val="833086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685800" y="339883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fld id="{88721A6C-62D4-495F-8294-2794FE2D6B8E}" type="datetime1">
              <a:rPr lang="en-US" altLang="en-US" smtClean="0"/>
              <a:t>2/10/2016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7" name="Slide Number Placeholder 5"/>
          <p:cNvSpPr>
            <a:spLocks noGrp="1"/>
          </p:cNvSpPr>
          <p:nvPr>
            <p:ph type="sldNum" sz="quarter" idx="12"/>
          </p:nvPr>
        </p:nvSpPr>
        <p:spPr/>
        <p:txBody>
          <a:bodyPr/>
          <a:lstStyle>
            <a:lvl1pPr>
              <a:defRPr/>
            </a:lvl1pPr>
          </a:lstStyle>
          <a:p>
            <a:fld id="{50A570E7-3BE9-43D2-8704-9715D36FCD2B}" type="slidenum">
              <a:rPr lang="en-US" altLang="en-US"/>
              <a:pPr/>
              <a:t>‹#›</a:t>
            </a:fld>
            <a:endParaRPr lang="en-US" altLang="en-US"/>
          </a:p>
        </p:txBody>
      </p:sp>
    </p:spTree>
    <p:extLst>
      <p:ext uri="{BB962C8B-B14F-4D97-AF65-F5344CB8AC3E}">
        <p14:creationId xmlns:p14="http://schemas.microsoft.com/office/powerpoint/2010/main" val="4288543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D0F67E6-7867-48C8-8E8D-02AF113CD44A}" type="datetime1">
              <a:rPr lang="en-US" altLang="en-US" smtClean="0"/>
              <a:t>2/10/2016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6" name="Slide Number Placeholder 5"/>
          <p:cNvSpPr>
            <a:spLocks noGrp="1"/>
          </p:cNvSpPr>
          <p:nvPr>
            <p:ph type="sldNum" sz="quarter" idx="12"/>
          </p:nvPr>
        </p:nvSpPr>
        <p:spPr/>
        <p:txBody>
          <a:bodyPr/>
          <a:lstStyle>
            <a:lvl1pPr>
              <a:defRPr/>
            </a:lvl1pPr>
          </a:lstStyle>
          <a:p>
            <a:fld id="{D43D44E1-DD8C-47D7-A319-8D4B172798BD}" type="slidenum">
              <a:rPr lang="en-US" altLang="en-US"/>
              <a:pPr/>
              <a:t>‹#›</a:t>
            </a:fld>
            <a:endParaRPr lang="en-US" altLang="en-US"/>
          </a:p>
        </p:txBody>
      </p:sp>
    </p:spTree>
    <p:extLst>
      <p:ext uri="{BB962C8B-B14F-4D97-AF65-F5344CB8AC3E}">
        <p14:creationId xmlns:p14="http://schemas.microsoft.com/office/powerpoint/2010/main" val="1444415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8C942EE7-2198-443F-ABE0-57BA23FEE5DF}" type="datetime1">
              <a:rPr lang="en-US" altLang="en-US" smtClean="0"/>
              <a:t>2/10/2016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6" name="Slide Number Placeholder 5"/>
          <p:cNvSpPr>
            <a:spLocks noGrp="1"/>
          </p:cNvSpPr>
          <p:nvPr>
            <p:ph type="sldNum" sz="quarter" idx="12"/>
          </p:nvPr>
        </p:nvSpPr>
        <p:spPr/>
        <p:txBody>
          <a:bodyPr/>
          <a:lstStyle>
            <a:lvl1pPr>
              <a:defRPr/>
            </a:lvl1pPr>
          </a:lstStyle>
          <a:p>
            <a:fld id="{3B0062EF-4116-4F44-B6A9-5245E1A8A638}" type="slidenum">
              <a:rPr lang="en-US" altLang="en-US"/>
              <a:pPr/>
              <a:t>‹#›</a:t>
            </a:fld>
            <a:endParaRPr lang="en-US" altLang="en-US"/>
          </a:p>
        </p:txBody>
      </p:sp>
    </p:spTree>
    <p:extLst>
      <p:ext uri="{BB962C8B-B14F-4D97-AF65-F5344CB8AC3E}">
        <p14:creationId xmlns:p14="http://schemas.microsoft.com/office/powerpoint/2010/main" val="3842926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887E8924-162C-4B99-9125-C4F32F77E153}" type="datetime1">
              <a:rPr lang="en-US" altLang="en-US" smtClean="0"/>
              <a:t>2/10/2016</a:t>
            </a:fld>
            <a:endParaRPr lang="en-US" altLang="en-US"/>
          </a:p>
        </p:txBody>
      </p:sp>
      <p:sp>
        <p:nvSpPr>
          <p:cNvPr id="5"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6" name="Slide Number Placeholder 5"/>
          <p:cNvSpPr>
            <a:spLocks noGrp="1"/>
          </p:cNvSpPr>
          <p:nvPr>
            <p:ph type="sldNum" sz="quarter" idx="12"/>
          </p:nvPr>
        </p:nvSpPr>
        <p:spPr/>
        <p:txBody>
          <a:bodyPr/>
          <a:lstStyle>
            <a:lvl1pPr>
              <a:defRPr/>
            </a:lvl1pPr>
          </a:lstStyle>
          <a:p>
            <a:fld id="{8448DC66-E479-4320-B681-7E4077973A7F}" type="slidenum">
              <a:rPr lang="en-US" altLang="en-US"/>
              <a:pPr/>
              <a:t>‹#›</a:t>
            </a:fld>
            <a:endParaRPr lang="en-US" altLang="en-US"/>
          </a:p>
        </p:txBody>
      </p:sp>
    </p:spTree>
    <p:extLst>
      <p:ext uri="{BB962C8B-B14F-4D97-AF65-F5344CB8AC3E}">
        <p14:creationId xmlns:p14="http://schemas.microsoft.com/office/powerpoint/2010/main" val="1263468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31838" y="4598988"/>
            <a:ext cx="7848600" cy="1587"/>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22313" y="2362200"/>
            <a:ext cx="7772400" cy="2200275"/>
          </a:xfrm>
        </p:spPr>
        <p:txBody>
          <a:bodyPr anchor="b"/>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EE4E9DE7-0D2A-4455-9995-E8703AF19EB9}" type="datetime1">
              <a:rPr lang="en-US" altLang="en-US" smtClean="0"/>
              <a:t>2/10/2016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7" name="Slide Number Placeholder 5"/>
          <p:cNvSpPr>
            <a:spLocks noGrp="1"/>
          </p:cNvSpPr>
          <p:nvPr>
            <p:ph type="sldNum" sz="quarter" idx="12"/>
          </p:nvPr>
        </p:nvSpPr>
        <p:spPr/>
        <p:txBody>
          <a:bodyPr/>
          <a:lstStyle>
            <a:lvl1pPr>
              <a:defRPr/>
            </a:lvl1pPr>
          </a:lstStyle>
          <a:p>
            <a:fld id="{76725FAC-A34D-40A4-A684-4C26FF5BD76A}" type="slidenum">
              <a:rPr lang="en-US" altLang="en-US"/>
              <a:pPr/>
              <a:t>‹#›</a:t>
            </a:fld>
            <a:endParaRPr lang="en-US" altLang="en-US"/>
          </a:p>
        </p:txBody>
      </p:sp>
    </p:spTree>
    <p:extLst>
      <p:ext uri="{BB962C8B-B14F-4D97-AF65-F5344CB8AC3E}">
        <p14:creationId xmlns:p14="http://schemas.microsoft.com/office/powerpoint/2010/main" val="1917758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fld id="{ECCBF59E-FE3A-457C-A204-8EC4E760A194}" type="datetime1">
              <a:rPr lang="en-US" altLang="en-US" smtClean="0"/>
              <a:t>2/10/2016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7" name="Slide Number Placeholder 5"/>
          <p:cNvSpPr>
            <a:spLocks noGrp="1"/>
          </p:cNvSpPr>
          <p:nvPr>
            <p:ph type="sldNum" sz="quarter" idx="12"/>
          </p:nvPr>
        </p:nvSpPr>
        <p:spPr/>
        <p:txBody>
          <a:bodyPr/>
          <a:lstStyle>
            <a:lvl1pPr>
              <a:defRPr/>
            </a:lvl1pPr>
          </a:lstStyle>
          <a:p>
            <a:fld id="{18E0D27E-14CE-4FBD-AD00-36E94C47A766}" type="slidenum">
              <a:rPr lang="en-US" altLang="en-US"/>
              <a:pPr/>
              <a:t>‹#›</a:t>
            </a:fld>
            <a:endParaRPr lang="en-US" altLang="en-US"/>
          </a:p>
        </p:txBody>
      </p:sp>
    </p:spTree>
    <p:extLst>
      <p:ext uri="{BB962C8B-B14F-4D97-AF65-F5344CB8AC3E}">
        <p14:creationId xmlns:p14="http://schemas.microsoft.com/office/powerpoint/2010/main" val="4015465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rot="5400000">
            <a:off x="2218531" y="4045744"/>
            <a:ext cx="470852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6"/>
          <p:cNvSpPr>
            <a:spLocks noGrp="1"/>
          </p:cNvSpPr>
          <p:nvPr>
            <p:ph type="dt" sz="half" idx="10"/>
          </p:nvPr>
        </p:nvSpPr>
        <p:spPr/>
        <p:txBody>
          <a:bodyPr/>
          <a:lstStyle>
            <a:lvl1pPr>
              <a:defRPr/>
            </a:lvl1pPr>
          </a:lstStyle>
          <a:p>
            <a:fld id="{5B6D7DED-2C9D-460A-AAEB-D8AD19067ECB}" type="datetime1">
              <a:rPr lang="en-US" altLang="en-US" smtClean="0"/>
              <a:t>2/10/2016</a:t>
            </a:fld>
            <a:endParaRPr lang="en-US" altLang="en-US"/>
          </a:p>
        </p:txBody>
      </p:sp>
      <p:sp>
        <p:nvSpPr>
          <p:cNvPr id="9" name="Footer Placeholder 7"/>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10" name="Slide Number Placeholder 8"/>
          <p:cNvSpPr>
            <a:spLocks noGrp="1"/>
          </p:cNvSpPr>
          <p:nvPr>
            <p:ph type="sldNum" sz="quarter" idx="12"/>
          </p:nvPr>
        </p:nvSpPr>
        <p:spPr/>
        <p:txBody>
          <a:bodyPr/>
          <a:lstStyle>
            <a:lvl1pPr>
              <a:defRPr/>
            </a:lvl1pPr>
          </a:lstStyle>
          <a:p>
            <a:fld id="{DF41C061-B8D7-42DE-AB8B-9D880B4E8173}" type="slidenum">
              <a:rPr lang="en-US" altLang="en-US"/>
              <a:pPr/>
              <a:t>‹#›</a:t>
            </a:fld>
            <a:endParaRPr lang="en-US" altLang="en-US"/>
          </a:p>
        </p:txBody>
      </p:sp>
    </p:spTree>
    <p:extLst>
      <p:ext uri="{BB962C8B-B14F-4D97-AF65-F5344CB8AC3E}">
        <p14:creationId xmlns:p14="http://schemas.microsoft.com/office/powerpoint/2010/main" val="2722956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15F51FC1-9F1E-4643-BC06-52D22B9F179B}" type="datetime1">
              <a:rPr lang="en-US" altLang="en-US" smtClean="0"/>
              <a:t>2/10/2016</a:t>
            </a:fld>
            <a:endParaRPr lang="en-US" altLang="en-US"/>
          </a:p>
        </p:txBody>
      </p:sp>
      <p:sp>
        <p:nvSpPr>
          <p:cNvPr id="4"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5" name="Slide Number Placeholder 5"/>
          <p:cNvSpPr>
            <a:spLocks noGrp="1"/>
          </p:cNvSpPr>
          <p:nvPr>
            <p:ph type="sldNum" sz="quarter" idx="12"/>
          </p:nvPr>
        </p:nvSpPr>
        <p:spPr/>
        <p:txBody>
          <a:bodyPr/>
          <a:lstStyle>
            <a:lvl1pPr>
              <a:defRPr/>
            </a:lvl1pPr>
          </a:lstStyle>
          <a:p>
            <a:fld id="{711EBFA2-4581-4A66-A8E1-00BBF435CE0E}" type="slidenum">
              <a:rPr lang="en-US" altLang="en-US"/>
              <a:pPr/>
              <a:t>‹#›</a:t>
            </a:fld>
            <a:endParaRPr lang="en-US" altLang="en-US"/>
          </a:p>
        </p:txBody>
      </p:sp>
    </p:spTree>
    <p:extLst>
      <p:ext uri="{BB962C8B-B14F-4D97-AF65-F5344CB8AC3E}">
        <p14:creationId xmlns:p14="http://schemas.microsoft.com/office/powerpoint/2010/main" val="3568086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E498AA3D-AEB8-403A-9FE6-52E87FCE0881}" type="datetime1">
              <a:rPr lang="en-US" altLang="en-US" smtClean="0"/>
              <a:t>2/10/2016</a:t>
            </a:fld>
            <a:endParaRPr lang="en-US" altLang="en-US"/>
          </a:p>
        </p:txBody>
      </p:sp>
      <p:sp>
        <p:nvSpPr>
          <p:cNvPr id="3"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4" name="Slide Number Placeholder 5"/>
          <p:cNvSpPr>
            <a:spLocks noGrp="1"/>
          </p:cNvSpPr>
          <p:nvPr>
            <p:ph type="sldNum" sz="quarter" idx="12"/>
          </p:nvPr>
        </p:nvSpPr>
        <p:spPr/>
        <p:txBody>
          <a:bodyPr/>
          <a:lstStyle>
            <a:lvl1pPr>
              <a:defRPr/>
            </a:lvl1pPr>
          </a:lstStyle>
          <a:p>
            <a:fld id="{CBBA51E6-F365-48B3-9C7D-CF5CFBCD6506}" type="slidenum">
              <a:rPr lang="en-US" altLang="en-US"/>
              <a:pPr/>
              <a:t>‹#›</a:t>
            </a:fld>
            <a:endParaRPr lang="en-US" altLang="en-US"/>
          </a:p>
        </p:txBody>
      </p:sp>
    </p:spTree>
    <p:extLst>
      <p:ext uri="{BB962C8B-B14F-4D97-AF65-F5344CB8AC3E}">
        <p14:creationId xmlns:p14="http://schemas.microsoft.com/office/powerpoint/2010/main" val="2046784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cxnSp>
        <p:nvCxnSpPr>
          <p:cNvPr id="5" name="Straight Connector 4"/>
          <p:cNvCxnSpPr/>
          <p:nvPr/>
        </p:nvCxnSpPr>
        <p:spPr>
          <a:xfrm rot="5400000">
            <a:off x="-13494" y="3580607"/>
            <a:ext cx="5578475"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fld id="{754D37A6-98A7-4C54-9E4B-C82475DCDC20}" type="datetime1">
              <a:rPr lang="en-US" altLang="en-US" smtClean="0"/>
              <a:t>2/10/2016</a:t>
            </a:fld>
            <a:endParaRPr lang="en-US" altLang="en-US"/>
          </a:p>
        </p:txBody>
      </p:sp>
      <p:sp>
        <p:nvSpPr>
          <p:cNvPr id="7" name="Footer Placeholder 5"/>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8" name="Slide Number Placeholder 6"/>
          <p:cNvSpPr>
            <a:spLocks noGrp="1"/>
          </p:cNvSpPr>
          <p:nvPr>
            <p:ph type="sldNum" sz="quarter" idx="12"/>
          </p:nvPr>
        </p:nvSpPr>
        <p:spPr/>
        <p:txBody>
          <a:bodyPr/>
          <a:lstStyle>
            <a:lvl1pPr>
              <a:defRPr/>
            </a:lvl1pPr>
          </a:lstStyle>
          <a:p>
            <a:fld id="{11146EA4-255E-4C2A-BC6B-07F332B0F02E}" type="slidenum">
              <a:rPr lang="en-US" altLang="en-US"/>
              <a:pPr/>
              <a:t>‹#›</a:t>
            </a:fld>
            <a:endParaRPr lang="en-US" altLang="en-US"/>
          </a:p>
        </p:txBody>
      </p:sp>
    </p:spTree>
    <p:extLst>
      <p:ext uri="{BB962C8B-B14F-4D97-AF65-F5344CB8AC3E}">
        <p14:creationId xmlns:p14="http://schemas.microsoft.com/office/powerpoint/2010/main" val="3658833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94460D2E-5FE2-48E2-8E59-4AF6B9B54E2E}" type="datetime1">
              <a:rPr lang="en-US" altLang="en-US" smtClean="0"/>
              <a:t>2/10/2016</a:t>
            </a:fld>
            <a:endParaRPr lang="en-US" altLang="en-US"/>
          </a:p>
        </p:txBody>
      </p:sp>
      <p:sp>
        <p:nvSpPr>
          <p:cNvPr id="6" name="Footer Placeholder 4"/>
          <p:cNvSpPr>
            <a:spLocks noGrp="1"/>
          </p:cNvSpPr>
          <p:nvPr>
            <p:ph type="ftr" sz="quarter" idx="11"/>
          </p:nvPr>
        </p:nvSpPr>
        <p:spPr/>
        <p:txBody>
          <a:bodyPr/>
          <a:lstStyle>
            <a:lvl1pPr>
              <a:defRPr/>
            </a:lvl1pPr>
          </a:lstStyle>
          <a:p>
            <a:pPr>
              <a:defRPr/>
            </a:pPr>
            <a:r>
              <a:rPr lang="en-US" smtClean="0"/>
              <a:t>Cullen, Correctional Theory 2e © 2017 SAGE Publications, Inc.</a:t>
            </a:r>
            <a:endParaRPr lang="en-US"/>
          </a:p>
        </p:txBody>
      </p:sp>
      <p:sp>
        <p:nvSpPr>
          <p:cNvPr id="7" name="Slide Number Placeholder 5"/>
          <p:cNvSpPr>
            <a:spLocks noGrp="1"/>
          </p:cNvSpPr>
          <p:nvPr>
            <p:ph type="sldNum" sz="quarter" idx="12"/>
          </p:nvPr>
        </p:nvSpPr>
        <p:spPr/>
        <p:txBody>
          <a:bodyPr/>
          <a:lstStyle>
            <a:lvl1pPr>
              <a:defRPr/>
            </a:lvl1pPr>
          </a:lstStyle>
          <a:p>
            <a:fld id="{CA2C94BD-06C8-4A4C-99B6-E8FB5B9F158E}" type="slidenum">
              <a:rPr lang="en-US" altLang="en-US"/>
              <a:pPr/>
              <a:t>‹#›</a:t>
            </a:fld>
            <a:endParaRPr lang="en-US" altLang="en-US"/>
          </a:p>
        </p:txBody>
      </p:sp>
    </p:spTree>
    <p:extLst>
      <p:ext uri="{BB962C8B-B14F-4D97-AF65-F5344CB8AC3E}">
        <p14:creationId xmlns:p14="http://schemas.microsoft.com/office/powerpoint/2010/main" val="371403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 name="Rectangle 9"/>
          <p:cNvSpPr/>
          <p:nvPr/>
        </p:nvSpPr>
        <p:spPr>
          <a:xfrm>
            <a:off x="0" y="220663"/>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457200" y="1600200"/>
            <a:ext cx="82296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 name="Rectangle 6"/>
          <p:cNvSpPr/>
          <p:nvPr/>
        </p:nvSpPr>
        <p:spPr>
          <a:xfrm>
            <a:off x="0" y="0"/>
            <a:ext cx="9144000" cy="3651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3"/>
          <p:cNvSpPr>
            <a:spLocks noGrp="1"/>
          </p:cNvSpPr>
          <p:nvPr>
            <p:ph type="dt" sz="half" idx="2"/>
          </p:nvPr>
        </p:nvSpPr>
        <p:spPr>
          <a:xfrm>
            <a:off x="457200" y="19050"/>
            <a:ext cx="2895600" cy="328613"/>
          </a:xfrm>
          <a:prstGeom prst="rect">
            <a:avLst/>
          </a:prstGeom>
        </p:spPr>
        <p:txBody>
          <a:bodyPr vert="horz" wrap="square" lIns="91440" tIns="45720" rIns="91440" bIns="45720" numCol="1" anchor="ctr" anchorCtr="0" compatLnSpc="1">
            <a:prstTxWarp prst="textNoShape">
              <a:avLst/>
            </a:prstTxWarp>
          </a:bodyPr>
          <a:lstStyle>
            <a:lvl1pPr>
              <a:defRPr sz="1200">
                <a:solidFill>
                  <a:srgbClr val="FFFFFF"/>
                </a:solidFill>
              </a:defRPr>
            </a:lvl1pPr>
          </a:lstStyle>
          <a:p>
            <a:fld id="{D4D9DDEE-775A-411E-BB56-D6C4E2240D3D}" type="datetime1">
              <a:rPr lang="en-US" altLang="en-US" smtClean="0"/>
              <a:t>2/10/2016</a:t>
            </a:fld>
            <a:endParaRPr lang="en-US" altLang="en-US"/>
          </a:p>
        </p:txBody>
      </p:sp>
      <p:sp>
        <p:nvSpPr>
          <p:cNvPr id="5" name="Footer Placeholder 4"/>
          <p:cNvSpPr>
            <a:spLocks noGrp="1"/>
          </p:cNvSpPr>
          <p:nvPr>
            <p:ph type="ftr" sz="quarter" idx="3"/>
          </p:nvPr>
        </p:nvSpPr>
        <p:spPr>
          <a:xfrm>
            <a:off x="3429000" y="19050"/>
            <a:ext cx="4114800" cy="328613"/>
          </a:xfrm>
          <a:prstGeom prst="rect">
            <a:avLst/>
          </a:prstGeom>
        </p:spPr>
        <p:txBody>
          <a:bodyPr vert="horz" lIns="91440" tIns="45720" rIns="91440" bIns="45720" rtlCol="0" anchor="ctr"/>
          <a:lstStyle>
            <a:lvl1pPr algn="ctr" fontAlgn="auto">
              <a:spcBef>
                <a:spcPts val="0"/>
              </a:spcBef>
              <a:spcAft>
                <a:spcPts val="0"/>
              </a:spcAft>
              <a:defRPr sz="1200">
                <a:solidFill>
                  <a:srgbClr val="FFFFFF"/>
                </a:solidFill>
                <a:latin typeface="+mn-lt"/>
                <a:ea typeface="+mn-ea"/>
                <a:cs typeface="+mn-cs"/>
              </a:defRPr>
            </a:lvl1pPr>
          </a:lstStyle>
          <a:p>
            <a:pPr>
              <a:defRPr/>
            </a:pPr>
            <a:r>
              <a:rPr lang="en-US" smtClean="0"/>
              <a:t>Cullen, Correctional Theory 2e © 2017 SAGE Publications, Inc.</a:t>
            </a:r>
            <a:endParaRPr lang="en-US"/>
          </a:p>
        </p:txBody>
      </p:sp>
      <p:sp>
        <p:nvSpPr>
          <p:cNvPr id="6" name="Slide Number Placeholder 5"/>
          <p:cNvSpPr>
            <a:spLocks noGrp="1"/>
          </p:cNvSpPr>
          <p:nvPr>
            <p:ph type="sldNum" sz="quarter" idx="4"/>
          </p:nvPr>
        </p:nvSpPr>
        <p:spPr>
          <a:xfrm>
            <a:off x="7620000" y="19050"/>
            <a:ext cx="1066800" cy="328613"/>
          </a:xfrm>
          <a:prstGeom prst="rect">
            <a:avLst/>
          </a:prstGeom>
        </p:spPr>
        <p:txBody>
          <a:bodyPr vert="horz" wrap="square" lIns="91440" tIns="45720" rIns="91440" bIns="45720" numCol="1" anchor="ctr" anchorCtr="0" compatLnSpc="1">
            <a:prstTxWarp prst="textNoShape">
              <a:avLst/>
            </a:prstTxWarp>
          </a:bodyPr>
          <a:lstStyle>
            <a:lvl1pPr>
              <a:defRPr sz="1400" b="1">
                <a:solidFill>
                  <a:srgbClr val="FFFFFF"/>
                </a:solidFill>
              </a:defRPr>
            </a:lvl1pPr>
          </a:lstStyle>
          <a:p>
            <a:fld id="{023A5378-51D3-427D-A2D9-A7F2DFB2BB9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113" r:id="rId1"/>
    <p:sldLayoutId id="2147484106" r:id="rId2"/>
    <p:sldLayoutId id="2147484114" r:id="rId3"/>
    <p:sldLayoutId id="2147484107" r:id="rId4"/>
    <p:sldLayoutId id="2147484115" r:id="rId5"/>
    <p:sldLayoutId id="2147484108" r:id="rId6"/>
    <p:sldLayoutId id="2147484109" r:id="rId7"/>
    <p:sldLayoutId id="2147484116" r:id="rId8"/>
    <p:sldLayoutId id="2147484110" r:id="rId9"/>
    <p:sldLayoutId id="2147484111" r:id="rId10"/>
    <p:sldLayoutId id="2147484112" r:id="rId11"/>
  </p:sldLayoutIdLst>
  <p:hf sldNum="0" hdr="0" dt="0"/>
  <p:txStyles>
    <p:titleStyle>
      <a:lvl1pPr algn="l" rtl="0" eaLnBrk="0" fontAlgn="base" hangingPunct="0">
        <a:spcBef>
          <a:spcPct val="0"/>
        </a:spcBef>
        <a:spcAft>
          <a:spcPct val="0"/>
        </a:spcAft>
        <a:defRPr sz="4000" kern="1200" spc="-100">
          <a:solidFill>
            <a:schemeClr val="tx2"/>
          </a:solidFill>
          <a:latin typeface="+mj-lt"/>
          <a:ea typeface="MS PGothic" pitchFamily="34" charset="-128"/>
          <a:cs typeface="MS PGothic" charset="0"/>
        </a:defRPr>
      </a:lvl1pPr>
      <a:lvl2pPr algn="l" rtl="0" eaLnBrk="0" fontAlgn="base" hangingPunct="0">
        <a:spcBef>
          <a:spcPct val="0"/>
        </a:spcBef>
        <a:spcAft>
          <a:spcPct val="0"/>
        </a:spcAft>
        <a:defRPr sz="4000">
          <a:solidFill>
            <a:schemeClr val="tx2"/>
          </a:solidFill>
          <a:latin typeface="Goudy Old Style" charset="0"/>
          <a:ea typeface="MS PGothic" pitchFamily="34" charset="-128"/>
          <a:cs typeface="MS PGothic" charset="0"/>
        </a:defRPr>
      </a:lvl2pPr>
      <a:lvl3pPr algn="l" rtl="0" eaLnBrk="0" fontAlgn="base" hangingPunct="0">
        <a:spcBef>
          <a:spcPct val="0"/>
        </a:spcBef>
        <a:spcAft>
          <a:spcPct val="0"/>
        </a:spcAft>
        <a:defRPr sz="4000">
          <a:solidFill>
            <a:schemeClr val="tx2"/>
          </a:solidFill>
          <a:latin typeface="Goudy Old Style" charset="0"/>
          <a:ea typeface="MS PGothic" pitchFamily="34" charset="-128"/>
          <a:cs typeface="MS PGothic" charset="0"/>
        </a:defRPr>
      </a:lvl3pPr>
      <a:lvl4pPr algn="l" rtl="0" eaLnBrk="0" fontAlgn="base" hangingPunct="0">
        <a:spcBef>
          <a:spcPct val="0"/>
        </a:spcBef>
        <a:spcAft>
          <a:spcPct val="0"/>
        </a:spcAft>
        <a:defRPr sz="4000">
          <a:solidFill>
            <a:schemeClr val="tx2"/>
          </a:solidFill>
          <a:latin typeface="Goudy Old Style" charset="0"/>
          <a:ea typeface="MS PGothic" pitchFamily="34" charset="-128"/>
          <a:cs typeface="MS PGothic" charset="0"/>
        </a:defRPr>
      </a:lvl4pPr>
      <a:lvl5pPr algn="l" rtl="0" eaLnBrk="0" fontAlgn="base" hangingPunct="0">
        <a:spcBef>
          <a:spcPct val="0"/>
        </a:spcBef>
        <a:spcAft>
          <a:spcPct val="0"/>
        </a:spcAft>
        <a:defRPr sz="4000">
          <a:solidFill>
            <a:schemeClr val="tx2"/>
          </a:solidFill>
          <a:latin typeface="Goudy Old Style" charset="0"/>
          <a:ea typeface="MS PGothic" pitchFamily="34" charset="-128"/>
          <a:cs typeface="MS PGothic" charset="0"/>
        </a:defRPr>
      </a:lvl5pPr>
      <a:lvl6pPr marL="457200" algn="l" rtl="0" fontAlgn="base">
        <a:spcBef>
          <a:spcPct val="0"/>
        </a:spcBef>
        <a:spcAft>
          <a:spcPct val="0"/>
        </a:spcAft>
        <a:defRPr sz="4000">
          <a:solidFill>
            <a:schemeClr val="tx2"/>
          </a:solidFill>
          <a:latin typeface="Goudy Old Style" charset="0"/>
          <a:ea typeface="ＭＳ Ｐゴシック" charset="0"/>
          <a:cs typeface="ＭＳ Ｐゴシック" charset="0"/>
        </a:defRPr>
      </a:lvl6pPr>
      <a:lvl7pPr marL="914400" algn="l" rtl="0" fontAlgn="base">
        <a:spcBef>
          <a:spcPct val="0"/>
        </a:spcBef>
        <a:spcAft>
          <a:spcPct val="0"/>
        </a:spcAft>
        <a:defRPr sz="4000">
          <a:solidFill>
            <a:schemeClr val="tx2"/>
          </a:solidFill>
          <a:latin typeface="Goudy Old Style" charset="0"/>
          <a:ea typeface="ＭＳ Ｐゴシック" charset="0"/>
          <a:cs typeface="ＭＳ Ｐゴシック" charset="0"/>
        </a:defRPr>
      </a:lvl7pPr>
      <a:lvl8pPr marL="1371600" algn="l" rtl="0" fontAlgn="base">
        <a:spcBef>
          <a:spcPct val="0"/>
        </a:spcBef>
        <a:spcAft>
          <a:spcPct val="0"/>
        </a:spcAft>
        <a:defRPr sz="4000">
          <a:solidFill>
            <a:schemeClr val="tx2"/>
          </a:solidFill>
          <a:latin typeface="Goudy Old Style" charset="0"/>
          <a:ea typeface="ＭＳ Ｐゴシック" charset="0"/>
          <a:cs typeface="ＭＳ Ｐゴシック" charset="0"/>
        </a:defRPr>
      </a:lvl8pPr>
      <a:lvl9pPr marL="1828800" algn="l" rtl="0" fontAlgn="base">
        <a:spcBef>
          <a:spcPct val="0"/>
        </a:spcBef>
        <a:spcAft>
          <a:spcPct val="0"/>
        </a:spcAft>
        <a:defRPr sz="4000">
          <a:solidFill>
            <a:schemeClr val="tx2"/>
          </a:solidFill>
          <a:latin typeface="Goudy Old Style" charset="0"/>
          <a:ea typeface="ＭＳ Ｐゴシック" charset="0"/>
          <a:cs typeface="ＭＳ Ｐゴシック" charset="0"/>
        </a:defRPr>
      </a:lvl9pPr>
    </p:titleStyle>
    <p:bodyStyle>
      <a:lvl1pPr marL="182563" indent="-182563" algn="l" rtl="0" eaLnBrk="0" fontAlgn="base" hangingPunct="0">
        <a:spcBef>
          <a:spcPct val="20000"/>
        </a:spcBef>
        <a:spcAft>
          <a:spcPct val="0"/>
        </a:spcAft>
        <a:buClr>
          <a:schemeClr val="accent1"/>
        </a:buClr>
        <a:buSzPct val="85000"/>
        <a:buFont typeface="Arial" pitchFamily="34" charset="0"/>
        <a:buChar char="•"/>
        <a:defRPr sz="2400" kern="1200">
          <a:solidFill>
            <a:schemeClr val="tx1"/>
          </a:solidFill>
          <a:latin typeface="+mn-lt"/>
          <a:ea typeface="MS PGothic" pitchFamily="34" charset="-128"/>
          <a:cs typeface="MS PGothic" charset="0"/>
        </a:defRPr>
      </a:lvl1pPr>
      <a:lvl2pPr marL="457200" indent="-182563" algn="l" rtl="0" eaLnBrk="0" fontAlgn="base" hangingPunct="0">
        <a:spcBef>
          <a:spcPct val="20000"/>
        </a:spcBef>
        <a:spcAft>
          <a:spcPct val="0"/>
        </a:spcAft>
        <a:buClr>
          <a:schemeClr val="accent1"/>
        </a:buClr>
        <a:buSzPct val="85000"/>
        <a:buFont typeface="Arial" pitchFamily="34" charset="0"/>
        <a:buChar char="•"/>
        <a:defRPr sz="2000" kern="1200">
          <a:solidFill>
            <a:schemeClr val="tx1"/>
          </a:solidFill>
          <a:latin typeface="+mn-lt"/>
          <a:ea typeface="MS PGothic" pitchFamily="34" charset="-128"/>
          <a:cs typeface="MS PGothic" charset="0"/>
        </a:defRPr>
      </a:lvl2pPr>
      <a:lvl3pPr marL="730250" indent="-182563" algn="l" rtl="0" eaLnBrk="0" fontAlgn="base" hangingPunct="0">
        <a:spcBef>
          <a:spcPct val="20000"/>
        </a:spcBef>
        <a:spcAft>
          <a:spcPct val="0"/>
        </a:spcAft>
        <a:buClr>
          <a:schemeClr val="accent1"/>
        </a:buClr>
        <a:buSzPct val="90000"/>
        <a:buFont typeface="Arial" pitchFamily="34" charset="0"/>
        <a:buChar char="•"/>
        <a:defRPr kern="1200">
          <a:solidFill>
            <a:schemeClr val="tx1"/>
          </a:solidFill>
          <a:latin typeface="+mn-lt"/>
          <a:ea typeface="MS PGothic" pitchFamily="34" charset="-128"/>
          <a:cs typeface="MS PGothic" charset="0"/>
        </a:defRPr>
      </a:lvl3pPr>
      <a:lvl4pPr marL="1004888" indent="-182563" algn="l" rtl="0" eaLnBrk="0" fontAlgn="base" hangingPunct="0">
        <a:spcBef>
          <a:spcPct val="20000"/>
        </a:spcBef>
        <a:spcAft>
          <a:spcPct val="0"/>
        </a:spcAft>
        <a:buClr>
          <a:schemeClr val="accent1"/>
        </a:buClr>
        <a:buFont typeface="Arial" pitchFamily="34" charset="0"/>
        <a:buChar char="•"/>
        <a:defRPr sz="1600" kern="1200">
          <a:solidFill>
            <a:schemeClr val="tx1"/>
          </a:solidFill>
          <a:latin typeface="+mn-lt"/>
          <a:ea typeface="MS PGothic" pitchFamily="34" charset="-128"/>
          <a:cs typeface="MS PGothic" charset="0"/>
        </a:defRPr>
      </a:lvl4pPr>
      <a:lvl5pPr marL="1187450" indent="-136525" algn="l" rtl="0" eaLnBrk="0" fontAlgn="base" hangingPunct="0">
        <a:spcBef>
          <a:spcPct val="20000"/>
        </a:spcBef>
        <a:spcAft>
          <a:spcPct val="0"/>
        </a:spcAft>
        <a:buClr>
          <a:schemeClr val="accent1"/>
        </a:buClr>
        <a:buSzPct val="100000"/>
        <a:buFont typeface="Arial" pitchFamily="34" charset="0"/>
        <a:buChar char="•"/>
        <a:defRPr sz="1400" kern="1200">
          <a:solidFill>
            <a:schemeClr val="tx1"/>
          </a:solidFill>
          <a:latin typeface="+mn-lt"/>
          <a:ea typeface="MS PGothic" pitchFamily="34" charset="-128"/>
          <a:cs typeface="MS PGothic" charset="0"/>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98714" y="3798660"/>
            <a:ext cx="7848600" cy="947511"/>
          </a:xfrm>
        </p:spPr>
        <p:txBody>
          <a:bodyPr/>
          <a:lstStyle/>
          <a:p>
            <a:pPr eaLnBrk="1" fontAlgn="auto" hangingPunct="1">
              <a:spcAft>
                <a:spcPts val="0"/>
              </a:spcAft>
              <a:defRPr/>
            </a:pPr>
            <a:r>
              <a:rPr lang="en-US" b="1" dirty="0" smtClean="0">
                <a:solidFill>
                  <a:srgbClr val="FFFFFF"/>
                </a:solidFill>
                <a:ea typeface="+mj-ea"/>
                <a:cs typeface="+mj-cs"/>
              </a:rPr>
              <a:t>Chapter 1 </a:t>
            </a:r>
            <a:endParaRPr lang="en-US" b="1" dirty="0">
              <a:solidFill>
                <a:srgbClr val="FFFFFF"/>
              </a:solidFill>
              <a:ea typeface="+mj-ea"/>
              <a:cs typeface="+mj-cs"/>
            </a:endParaRPr>
          </a:p>
        </p:txBody>
      </p:sp>
      <p:sp>
        <p:nvSpPr>
          <p:cNvPr id="3" name="Subtitle 2"/>
          <p:cNvSpPr>
            <a:spLocks noGrp="1"/>
          </p:cNvSpPr>
          <p:nvPr>
            <p:ph type="subTitle" idx="1"/>
          </p:nvPr>
        </p:nvSpPr>
        <p:spPr>
          <a:xfrm>
            <a:off x="598714" y="4724400"/>
            <a:ext cx="7848600" cy="478971"/>
          </a:xfrm>
        </p:spPr>
        <p:txBody>
          <a:bodyPr rtlCol="0">
            <a:normAutofit lnSpcReduction="10000"/>
          </a:bodyPr>
          <a:lstStyle/>
          <a:p>
            <a:pPr eaLnBrk="1" fontAlgn="auto" hangingPunct="1">
              <a:spcAft>
                <a:spcPts val="0"/>
              </a:spcAft>
              <a:defRPr/>
            </a:pPr>
            <a:r>
              <a:rPr lang="en-US" sz="2800" b="1" dirty="0" smtClean="0">
                <a:solidFill>
                  <a:srgbClr val="FFFFFF"/>
                </a:solidFill>
                <a:ea typeface="+mn-ea"/>
                <a:cs typeface="+mn-cs"/>
              </a:rPr>
              <a:t>From </a:t>
            </a:r>
            <a:r>
              <a:rPr lang="en-US" sz="2800" b="1" dirty="0">
                <a:solidFill>
                  <a:srgbClr val="FFFFFF"/>
                </a:solidFill>
                <a:ea typeface="+mn-ea"/>
                <a:cs typeface="+mn-cs"/>
              </a:rPr>
              <a:t>Theory to Policy: Evidence-Based Corrections</a:t>
            </a:r>
          </a:p>
          <a:p>
            <a:pPr eaLnBrk="1" fontAlgn="auto" hangingPunct="1">
              <a:spcAft>
                <a:spcPts val="0"/>
              </a:spcAft>
              <a:defRPr/>
            </a:pPr>
            <a:endParaRPr lang="en-US" sz="2800" dirty="0">
              <a:solidFill>
                <a:srgbClr val="FFFFFF"/>
              </a:solidFill>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1. Retribution or Just Deserts</a:t>
            </a:r>
            <a:endParaRPr lang="en-US" b="1" dirty="0">
              <a:solidFill>
                <a:schemeClr val="tx1"/>
              </a:solidFill>
              <a:ea typeface="+mj-ea"/>
              <a:cs typeface="+mj-cs"/>
            </a:endParaRPr>
          </a:p>
        </p:txBody>
      </p:sp>
      <p:sp>
        <p:nvSpPr>
          <p:cNvPr id="22530" name="Content Placeholder 2"/>
          <p:cNvSpPr>
            <a:spLocks noGrp="1"/>
          </p:cNvSpPr>
          <p:nvPr>
            <p:ph idx="1"/>
          </p:nvPr>
        </p:nvSpPr>
        <p:spPr>
          <a:xfrm>
            <a:off x="457200" y="1600200"/>
            <a:ext cx="8229600" cy="5014913"/>
          </a:xfrm>
        </p:spPr>
        <p:txBody>
          <a:bodyPr/>
          <a:lstStyle/>
          <a:p>
            <a:pPr eaLnBrk="1" hangingPunct="1">
              <a:lnSpc>
                <a:spcPct val="80000"/>
              </a:lnSpc>
              <a:buClrTx/>
            </a:pPr>
            <a:r>
              <a:rPr lang="en-US" altLang="en-US" b="1" dirty="0" smtClean="0"/>
              <a:t>At the core of this theory is to mandate to pay an offender back for his or her wrongdoing</a:t>
            </a:r>
            <a:endParaRPr lang="en-US" altLang="en-US" sz="1000" b="1" dirty="0" smtClean="0"/>
          </a:p>
          <a:p>
            <a:pPr eaLnBrk="1" hangingPunct="1">
              <a:lnSpc>
                <a:spcPct val="80000"/>
              </a:lnSpc>
              <a:buClrTx/>
            </a:pPr>
            <a:endParaRPr lang="en-US" altLang="en-US" sz="1100" b="1" dirty="0" smtClean="0"/>
          </a:p>
          <a:p>
            <a:pPr eaLnBrk="1" hangingPunct="1">
              <a:lnSpc>
                <a:spcPct val="80000"/>
              </a:lnSpc>
              <a:buClrTx/>
            </a:pPr>
            <a:r>
              <a:rPr lang="en-US" altLang="en-US" b="1" dirty="0" smtClean="0"/>
              <a:t>This attempt to “get even” is sometimes called “retribution” and sometimes called “just deserts”</a:t>
            </a:r>
          </a:p>
          <a:p>
            <a:pPr lvl="1" eaLnBrk="1" hangingPunct="1">
              <a:lnSpc>
                <a:spcPct val="80000"/>
              </a:lnSpc>
              <a:buClrTx/>
            </a:pPr>
            <a:endParaRPr lang="en-US" altLang="en-US" sz="500" b="1" dirty="0" smtClean="0"/>
          </a:p>
          <a:p>
            <a:pPr lvl="1" eaLnBrk="1" hangingPunct="1">
              <a:lnSpc>
                <a:spcPct val="80000"/>
              </a:lnSpc>
              <a:buClrTx/>
            </a:pPr>
            <a:r>
              <a:rPr lang="en-US" altLang="en-US" b="1" dirty="0" smtClean="0"/>
              <a:t>Conservatives wish to ensure that offenders feel the pain they have caused, they thus seek retribution</a:t>
            </a:r>
          </a:p>
          <a:p>
            <a:pPr lvl="2" eaLnBrk="1" hangingPunct="1">
              <a:lnSpc>
                <a:spcPct val="80000"/>
              </a:lnSpc>
              <a:buClrTx/>
            </a:pPr>
            <a:endParaRPr lang="en-US" altLang="en-US" sz="200" b="1" dirty="0" smtClean="0"/>
          </a:p>
          <a:p>
            <a:pPr lvl="2" eaLnBrk="1" hangingPunct="1">
              <a:lnSpc>
                <a:spcPct val="80000"/>
              </a:lnSpc>
              <a:buClrTx/>
            </a:pPr>
            <a:r>
              <a:rPr lang="en-US" altLang="en-US" b="1" dirty="0" smtClean="0"/>
              <a:t>Achieved only when harsh punishments—especially lengthy prison terms—have been imposed</a:t>
            </a:r>
          </a:p>
          <a:p>
            <a:pPr lvl="1" eaLnBrk="1" hangingPunct="1">
              <a:lnSpc>
                <a:spcPct val="80000"/>
              </a:lnSpc>
              <a:buClrTx/>
            </a:pPr>
            <a:endParaRPr lang="en-US" altLang="en-US" sz="500" b="1" dirty="0" smtClean="0"/>
          </a:p>
          <a:p>
            <a:pPr lvl="1" eaLnBrk="1" hangingPunct="1">
              <a:lnSpc>
                <a:spcPct val="80000"/>
              </a:lnSpc>
              <a:buClrTx/>
            </a:pPr>
            <a:r>
              <a:rPr lang="en-US" altLang="en-US" b="1" dirty="0" smtClean="0"/>
              <a:t>Liberals wish to make sure that offenders suffer no more than the pain they have caused; they want to see justice done by only that which is truly deserved</a:t>
            </a:r>
          </a:p>
          <a:p>
            <a:pPr lvl="1" eaLnBrk="1" hangingPunct="1">
              <a:lnSpc>
                <a:spcPct val="80000"/>
              </a:lnSpc>
              <a:buClrTx/>
            </a:pPr>
            <a:endParaRPr lang="en-US" altLang="en-US" sz="200" b="1" dirty="0" smtClean="0"/>
          </a:p>
          <a:p>
            <a:pPr lvl="2" eaLnBrk="1" hangingPunct="1">
              <a:lnSpc>
                <a:spcPct val="80000"/>
              </a:lnSpc>
              <a:buClrTx/>
            </a:pPr>
            <a:r>
              <a:rPr lang="en-US" altLang="en-US" b="1" dirty="0" smtClean="0"/>
              <a:t>Achieved through more moderate punishments and shorter prison sentences</a:t>
            </a:r>
          </a:p>
          <a:p>
            <a:pPr eaLnBrk="1" hangingPunct="1">
              <a:lnSpc>
                <a:spcPct val="80000"/>
              </a:lnSpc>
              <a:buClrTx/>
            </a:pPr>
            <a:endParaRPr lang="en-US" altLang="en-US" sz="1000" b="1" dirty="0" smtClean="0"/>
          </a:p>
          <a:p>
            <a:pPr eaLnBrk="1" hangingPunct="1">
              <a:lnSpc>
                <a:spcPct val="80000"/>
              </a:lnSpc>
              <a:buClrTx/>
            </a:pPr>
            <a:r>
              <a:rPr lang="en-US" altLang="en-US" b="1" dirty="0" smtClean="0"/>
              <a:t>Those in both political camps embrace the idea that the core purpose of the correctional system is to balance the scales of justice</a:t>
            </a:r>
          </a:p>
        </p:txBody>
      </p:sp>
      <p:sp>
        <p:nvSpPr>
          <p:cNvPr id="3" name="Footer Placeholder 2"/>
          <p:cNvSpPr>
            <a:spLocks noGrp="1"/>
          </p:cNvSpPr>
          <p:nvPr>
            <p:ph type="ftr" sz="quarter" idx="11"/>
          </p:nvPr>
        </p:nvSpPr>
        <p:spPr>
          <a:xfrm>
            <a:off x="2536372"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1. Retribution or Just Deserts</a:t>
            </a:r>
          </a:p>
        </p:txBody>
      </p:sp>
      <p:sp>
        <p:nvSpPr>
          <p:cNvPr id="23554" name="Content Placeholder 2"/>
          <p:cNvSpPr>
            <a:spLocks noGrp="1"/>
          </p:cNvSpPr>
          <p:nvPr>
            <p:ph idx="1"/>
          </p:nvPr>
        </p:nvSpPr>
        <p:spPr>
          <a:xfrm>
            <a:off x="457200" y="1524000"/>
            <a:ext cx="8229600" cy="5157788"/>
          </a:xfrm>
        </p:spPr>
        <p:txBody>
          <a:bodyPr/>
          <a:lstStyle/>
          <a:p>
            <a:pPr eaLnBrk="1" hangingPunct="1">
              <a:lnSpc>
                <a:spcPct val="70000"/>
              </a:lnSpc>
              <a:buClrTx/>
            </a:pPr>
            <a:r>
              <a:rPr lang="en-US" altLang="en-US" sz="2600" b="1" dirty="0" smtClean="0"/>
              <a:t>Offenders are punished as an </a:t>
            </a:r>
            <a:r>
              <a:rPr lang="en-US" altLang="en-US" sz="2600" b="1" i="1" dirty="0" smtClean="0"/>
              <a:t>end in and of itself</a:t>
            </a:r>
            <a:r>
              <a:rPr lang="en-US" altLang="en-US" sz="2600" b="1" dirty="0" smtClean="0"/>
              <a:t>—to achieve justice</a:t>
            </a:r>
          </a:p>
          <a:p>
            <a:pPr eaLnBrk="1" hangingPunct="1">
              <a:lnSpc>
                <a:spcPct val="70000"/>
              </a:lnSpc>
              <a:buClrTx/>
            </a:pPr>
            <a:endParaRPr lang="en-US" altLang="en-US" sz="1100" b="1" dirty="0" smtClean="0"/>
          </a:p>
          <a:p>
            <a:pPr eaLnBrk="1" hangingPunct="1">
              <a:lnSpc>
                <a:spcPct val="70000"/>
              </a:lnSpc>
              <a:buClrTx/>
            </a:pPr>
            <a:r>
              <a:rPr lang="en-US" altLang="en-US" sz="2600" b="1" dirty="0" smtClean="0"/>
              <a:t>Such pain or punishment is seen as warranted or “deserved” because the offender is assumed to have used his or her “free will” in deciding to break the law</a:t>
            </a:r>
          </a:p>
          <a:p>
            <a:pPr eaLnBrk="1" hangingPunct="1">
              <a:lnSpc>
                <a:spcPct val="70000"/>
              </a:lnSpc>
              <a:buClrTx/>
            </a:pPr>
            <a:endParaRPr lang="en-US" altLang="en-US" sz="1100" b="1" dirty="0" smtClean="0"/>
          </a:p>
          <a:p>
            <a:pPr eaLnBrk="1" hangingPunct="1">
              <a:lnSpc>
                <a:spcPct val="70000"/>
              </a:lnSpc>
              <a:buClrTx/>
            </a:pPr>
            <a:r>
              <a:rPr lang="en-US" altLang="en-US" sz="2600" b="1" dirty="0" smtClean="0"/>
              <a:t>This theory is </a:t>
            </a:r>
            <a:r>
              <a:rPr lang="en-US" altLang="en-US" sz="2600" b="1" i="1" u="sng" dirty="0" smtClean="0"/>
              <a:t>non-utilitarian</a:t>
            </a:r>
            <a:r>
              <a:rPr lang="en-US" altLang="en-US" sz="2600" b="1" dirty="0" smtClean="0"/>
              <a:t> (seeks to be an end in an of itself)</a:t>
            </a:r>
            <a:endParaRPr lang="en-US" altLang="en-US" sz="2600" b="1" u="sng" dirty="0" smtClean="0"/>
          </a:p>
          <a:p>
            <a:pPr lvl="1" eaLnBrk="1" hangingPunct="1">
              <a:lnSpc>
                <a:spcPct val="70000"/>
              </a:lnSpc>
              <a:buClrTx/>
            </a:pPr>
            <a:endParaRPr lang="en-US" altLang="en-US" sz="500" b="1" dirty="0" smtClean="0"/>
          </a:p>
          <a:p>
            <a:pPr lvl="1" eaLnBrk="1" hangingPunct="1">
              <a:lnSpc>
                <a:spcPct val="70000"/>
              </a:lnSpc>
              <a:buClrTx/>
            </a:pPr>
            <a:r>
              <a:rPr lang="en-US" altLang="en-US" sz="2200" b="1" dirty="0" smtClean="0"/>
              <a:t>Theories that are </a:t>
            </a:r>
            <a:r>
              <a:rPr lang="en-US" altLang="en-US" b="1" i="1" u="sng" dirty="0" smtClean="0"/>
              <a:t>utilitarian</a:t>
            </a:r>
            <a:r>
              <a:rPr lang="en-US" altLang="en-US" sz="2200" b="1" dirty="0" smtClean="0"/>
              <a:t> seek to sanction offenders not simply to sanction them, but for some other purpose (purpose is most often to reduce crime)</a:t>
            </a:r>
          </a:p>
          <a:p>
            <a:pPr eaLnBrk="1" hangingPunct="1">
              <a:lnSpc>
                <a:spcPct val="70000"/>
              </a:lnSpc>
              <a:buClrTx/>
            </a:pPr>
            <a:endParaRPr lang="en-US" altLang="en-US" sz="1100" b="1" dirty="0" smtClean="0"/>
          </a:p>
          <a:p>
            <a:pPr eaLnBrk="1" hangingPunct="1">
              <a:lnSpc>
                <a:spcPct val="70000"/>
              </a:lnSpc>
              <a:buClrTx/>
            </a:pPr>
            <a:r>
              <a:rPr lang="en-US" altLang="en-US" sz="2600" b="1" dirty="0" smtClean="0"/>
              <a:t>This theory is based mainly on values—on the principle that people who harm others deserve to be harmed equally in response</a:t>
            </a:r>
          </a:p>
          <a:p>
            <a:pPr lvl="1" eaLnBrk="1" hangingPunct="1">
              <a:lnSpc>
                <a:spcPct val="70000"/>
              </a:lnSpc>
              <a:buClrTx/>
            </a:pPr>
            <a:endParaRPr lang="en-US" altLang="en-US" sz="500" b="1" dirty="0" smtClean="0"/>
          </a:p>
          <a:p>
            <a:pPr lvl="1" eaLnBrk="1" hangingPunct="1">
              <a:lnSpc>
                <a:spcPct val="70000"/>
              </a:lnSpc>
              <a:buClrTx/>
            </a:pPr>
            <a:r>
              <a:rPr lang="en-US" altLang="en-US" sz="2200" b="1" dirty="0" smtClean="0"/>
              <a:t>This theory does NOT make claims that can be evaluated with evidence—not about reducing crime but about other things</a:t>
            </a:r>
          </a:p>
        </p:txBody>
      </p:sp>
      <p:sp>
        <p:nvSpPr>
          <p:cNvPr id="3" name="Footer Placeholder 2"/>
          <p:cNvSpPr>
            <a:spLocks noGrp="1"/>
          </p:cNvSpPr>
          <p:nvPr>
            <p:ph type="ftr" sz="quarter" idx="11"/>
          </p:nvPr>
        </p:nvSpPr>
        <p:spPr>
          <a:xfrm>
            <a:off x="2373086" y="6539593"/>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2. Deterrence</a:t>
            </a:r>
            <a:endParaRPr lang="en-US" b="1" dirty="0">
              <a:solidFill>
                <a:schemeClr val="tx1"/>
              </a:solidFill>
              <a:ea typeface="+mj-ea"/>
              <a:cs typeface="+mj-cs"/>
            </a:endParaRPr>
          </a:p>
        </p:txBody>
      </p:sp>
      <p:sp>
        <p:nvSpPr>
          <p:cNvPr id="24578" name="Content Placeholder 2"/>
          <p:cNvSpPr>
            <a:spLocks noGrp="1"/>
          </p:cNvSpPr>
          <p:nvPr>
            <p:ph idx="1"/>
          </p:nvPr>
        </p:nvSpPr>
        <p:spPr/>
        <p:txBody>
          <a:bodyPr/>
          <a:lstStyle/>
          <a:p>
            <a:pPr eaLnBrk="1" hangingPunct="1">
              <a:lnSpc>
                <a:spcPct val="90000"/>
              </a:lnSpc>
              <a:buClrTx/>
            </a:pPr>
            <a:r>
              <a:rPr lang="en-US" altLang="en-US" b="1" dirty="0" smtClean="0"/>
              <a:t>Proposes that offenders should be punished so that they will be taught that “crime does not pay” and thus will not return to crime</a:t>
            </a:r>
          </a:p>
          <a:p>
            <a:pPr eaLnBrk="1" hangingPunct="1">
              <a:lnSpc>
                <a:spcPct val="90000"/>
              </a:lnSpc>
              <a:buClrTx/>
            </a:pPr>
            <a:endParaRPr lang="en-US" altLang="en-US" sz="1100" b="1" dirty="0" smtClean="0"/>
          </a:p>
          <a:p>
            <a:pPr eaLnBrk="1" hangingPunct="1">
              <a:lnSpc>
                <a:spcPct val="90000"/>
              </a:lnSpc>
              <a:buClrTx/>
            </a:pPr>
            <a:r>
              <a:rPr lang="en-US" altLang="en-US" b="1" dirty="0" smtClean="0"/>
              <a:t>Assumes that offenders are rational</a:t>
            </a:r>
          </a:p>
          <a:p>
            <a:pPr lvl="1" eaLnBrk="1" hangingPunct="1">
              <a:lnSpc>
                <a:spcPct val="90000"/>
              </a:lnSpc>
              <a:buClrTx/>
            </a:pPr>
            <a:endParaRPr lang="en-US" altLang="en-US" sz="500" b="1" dirty="0" smtClean="0"/>
          </a:p>
          <a:p>
            <a:pPr lvl="1" eaLnBrk="1" hangingPunct="1">
              <a:lnSpc>
                <a:spcPct val="90000"/>
              </a:lnSpc>
              <a:buClrTx/>
            </a:pPr>
            <a:r>
              <a:rPr lang="en-US" altLang="en-US" b="1" dirty="0" smtClean="0"/>
              <a:t>Accordingly, efforts to increase the cost of crime—usually through more certain and severe penalties—will cause offenders to choose to “go straight” out of fear that future criminality will prove too painful</a:t>
            </a:r>
          </a:p>
          <a:p>
            <a:pPr eaLnBrk="1" hangingPunct="1">
              <a:lnSpc>
                <a:spcPct val="90000"/>
              </a:lnSpc>
              <a:buClrTx/>
            </a:pPr>
            <a:endParaRPr lang="en-US" altLang="en-US" sz="1100" b="1" i="1" u="sng" dirty="0" smtClean="0"/>
          </a:p>
          <a:p>
            <a:pPr eaLnBrk="1" hangingPunct="1">
              <a:lnSpc>
                <a:spcPct val="90000"/>
              </a:lnSpc>
              <a:buClrTx/>
            </a:pPr>
            <a:r>
              <a:rPr lang="en-US" altLang="en-US" b="1" i="1" u="sng" dirty="0" smtClean="0"/>
              <a:t>Specific deterrence</a:t>
            </a:r>
            <a:r>
              <a:rPr lang="en-US" altLang="en-US" b="1" dirty="0" smtClean="0"/>
              <a:t>: Offenders will refrain from reoffending so as to avoid the cost of the criminal sanction</a:t>
            </a:r>
          </a:p>
          <a:p>
            <a:pPr eaLnBrk="1" hangingPunct="1">
              <a:lnSpc>
                <a:spcPct val="90000"/>
              </a:lnSpc>
              <a:buClrTx/>
            </a:pPr>
            <a:endParaRPr lang="en-US" altLang="en-US" sz="1100" b="1" i="1" u="sng" dirty="0" smtClean="0"/>
          </a:p>
          <a:p>
            <a:pPr eaLnBrk="1" hangingPunct="1">
              <a:lnSpc>
                <a:spcPct val="90000"/>
              </a:lnSpc>
              <a:buClrTx/>
            </a:pPr>
            <a:r>
              <a:rPr lang="en-US" altLang="en-US" b="1" i="1" u="sng" dirty="0" smtClean="0"/>
              <a:t>General deterrence</a:t>
            </a:r>
            <a:r>
              <a:rPr lang="en-US" altLang="en-US" b="1" u="sng" dirty="0" smtClean="0"/>
              <a:t>:</a:t>
            </a:r>
            <a:r>
              <a:rPr lang="en-US" altLang="en-US" b="1" dirty="0" smtClean="0"/>
              <a:t> People might decide to commit or not commit a crime depending on what they see happens to other people who break the law</a:t>
            </a:r>
            <a:endParaRPr lang="en-US" altLang="en-US" b="1" i="1" u="sng" dirty="0" smtClean="0"/>
          </a:p>
        </p:txBody>
      </p:sp>
      <p:sp>
        <p:nvSpPr>
          <p:cNvPr id="3" name="Footer Placeholder 2"/>
          <p:cNvSpPr>
            <a:spLocks noGrp="1"/>
          </p:cNvSpPr>
          <p:nvPr>
            <p:ph type="ftr" sz="quarter" idx="11"/>
          </p:nvPr>
        </p:nvSpPr>
        <p:spPr>
          <a:xfrm>
            <a:off x="2231572"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2. Deterrence</a:t>
            </a:r>
          </a:p>
        </p:txBody>
      </p:sp>
      <p:sp>
        <p:nvSpPr>
          <p:cNvPr id="10" name="TextBox 9"/>
          <p:cNvSpPr txBox="1"/>
          <p:nvPr/>
        </p:nvSpPr>
        <p:spPr>
          <a:xfrm>
            <a:off x="179388" y="1343025"/>
            <a:ext cx="8863012" cy="2278063"/>
          </a:xfrm>
          <a:prstGeom prst="rect">
            <a:avLst/>
          </a:prstGeom>
          <a:noFill/>
        </p:spPr>
        <p:txBody>
          <a:bodyPr>
            <a:spAutoFit/>
          </a:bodyPr>
          <a:lstStyle/>
          <a:p>
            <a:pPr marL="285750" indent="-285750" fontAlgn="auto">
              <a:spcBef>
                <a:spcPts val="0"/>
              </a:spcBef>
              <a:spcAft>
                <a:spcPts val="0"/>
              </a:spcAft>
              <a:buFont typeface="Arial"/>
              <a:buChar char="•"/>
              <a:defRPr/>
            </a:pPr>
            <a:r>
              <a:rPr lang="en-US" sz="2600" b="1" dirty="0">
                <a:latin typeface="+mn-lt"/>
                <a:ea typeface="+mn-ea"/>
              </a:rPr>
              <a:t>Deterrence theory advocates oppose discretion </a:t>
            </a:r>
          </a:p>
          <a:p>
            <a:pPr marL="742950" lvl="1" indent="-285750" fontAlgn="auto">
              <a:spcBef>
                <a:spcPts val="0"/>
              </a:spcBef>
              <a:spcAft>
                <a:spcPts val="0"/>
              </a:spcAft>
              <a:buFont typeface="Arial"/>
              <a:buChar char="•"/>
              <a:defRPr/>
            </a:pPr>
            <a:endParaRPr lang="en-US" sz="1000" b="1" dirty="0">
              <a:latin typeface="+mn-lt"/>
              <a:ea typeface="+mn-ea"/>
            </a:endParaRPr>
          </a:p>
          <a:p>
            <a:pPr marL="742950" lvl="1" indent="-285750" fontAlgn="auto">
              <a:spcBef>
                <a:spcPts val="0"/>
              </a:spcBef>
              <a:spcAft>
                <a:spcPts val="0"/>
              </a:spcAft>
              <a:buFont typeface="Arial"/>
              <a:buChar char="•"/>
              <a:defRPr/>
            </a:pPr>
            <a:r>
              <a:rPr lang="en-US" sz="2200" b="1" dirty="0">
                <a:latin typeface="+mn-lt"/>
                <a:ea typeface="+mn-ea"/>
              </a:rPr>
              <a:t>Advocates assume offenders exercise rational choice when breaking the law by assessing the potential costs of committing a crime, such as going to prison, versus the potential benefits, such as stealing money or a computer</a:t>
            </a:r>
          </a:p>
          <a:p>
            <a:pPr fontAlgn="auto">
              <a:spcBef>
                <a:spcPts val="0"/>
              </a:spcBef>
              <a:spcAft>
                <a:spcPts val="0"/>
              </a:spcAft>
              <a:defRPr/>
            </a:pPr>
            <a:endParaRPr lang="en-US" b="1" dirty="0">
              <a:latin typeface="+mn-lt"/>
              <a:ea typeface="+mn-ea"/>
            </a:endParaRPr>
          </a:p>
        </p:txBody>
      </p:sp>
      <p:sp>
        <p:nvSpPr>
          <p:cNvPr id="3" name="Left Arrow 2"/>
          <p:cNvSpPr/>
          <p:nvPr/>
        </p:nvSpPr>
        <p:spPr>
          <a:xfrm>
            <a:off x="1431051" y="4025972"/>
            <a:ext cx="3014277" cy="1850866"/>
          </a:xfrm>
          <a:prstGeom prst="lef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4400" b="1" dirty="0">
                <a:solidFill>
                  <a:schemeClr val="accent4"/>
                </a:solidFill>
              </a:rPr>
              <a:t>Good</a:t>
            </a:r>
          </a:p>
        </p:txBody>
      </p:sp>
      <p:sp>
        <p:nvSpPr>
          <p:cNvPr id="5" name="Right Arrow 4"/>
          <p:cNvSpPr/>
          <p:nvPr/>
        </p:nvSpPr>
        <p:spPr>
          <a:xfrm>
            <a:off x="4673843" y="4025972"/>
            <a:ext cx="3017520" cy="1847088"/>
          </a:xfrm>
          <a:prstGeom prst="rightArrow">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4400" b="1" dirty="0">
                <a:solidFill>
                  <a:srgbClr val="F0F1FA"/>
                </a:solidFill>
              </a:rPr>
              <a:t>Bad</a:t>
            </a:r>
          </a:p>
        </p:txBody>
      </p:sp>
      <p:sp>
        <p:nvSpPr>
          <p:cNvPr id="4" name="Footer Placeholder 3"/>
          <p:cNvSpPr>
            <a:spLocks noGrp="1"/>
          </p:cNvSpPr>
          <p:nvPr>
            <p:ph type="ftr" sz="quarter" idx="11"/>
          </p:nvPr>
        </p:nvSpPr>
        <p:spPr>
          <a:xfrm>
            <a:off x="2242457"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b="1" dirty="0">
                <a:solidFill>
                  <a:schemeClr val="tx1"/>
                </a:solidFill>
                <a:cs typeface="ＭＳ Ｐゴシック" charset="0"/>
              </a:rPr>
              <a:t>2. Deterrence</a:t>
            </a:r>
            <a:endParaRPr lang="en-US" dirty="0">
              <a:solidFill>
                <a:schemeClr val="tx1"/>
              </a:solidFill>
              <a:cs typeface="ＭＳ Ｐゴシック" charset="0"/>
            </a:endParaRPr>
          </a:p>
        </p:txBody>
      </p:sp>
      <p:sp>
        <p:nvSpPr>
          <p:cNvPr id="26626" name="Content Placeholder 2"/>
          <p:cNvSpPr>
            <a:spLocks noGrp="1"/>
          </p:cNvSpPr>
          <p:nvPr>
            <p:ph idx="1"/>
          </p:nvPr>
        </p:nvSpPr>
        <p:spPr>
          <a:xfrm>
            <a:off x="457200" y="1600200"/>
            <a:ext cx="5821363" cy="4876800"/>
          </a:xfrm>
        </p:spPr>
        <p:txBody>
          <a:bodyPr/>
          <a:lstStyle/>
          <a:p>
            <a:pPr eaLnBrk="1" hangingPunct="1">
              <a:lnSpc>
                <a:spcPct val="80000"/>
              </a:lnSpc>
              <a:buClrTx/>
            </a:pPr>
            <a:r>
              <a:rPr lang="en-US" altLang="en-US" sz="2200" b="1" dirty="0" smtClean="0"/>
              <a:t>If people do consciously weigh costs and benefits then two things follow:</a:t>
            </a:r>
          </a:p>
          <a:p>
            <a:pPr marL="730250" lvl="1" indent="-457200" eaLnBrk="1" hangingPunct="1">
              <a:lnSpc>
                <a:spcPct val="80000"/>
              </a:lnSpc>
              <a:buClrTx/>
              <a:buFont typeface="Goudy Old Style" pitchFamily="18" charset="0"/>
              <a:buAutoNum type="arabicPeriod"/>
            </a:pPr>
            <a:endParaRPr lang="en-US" altLang="en-US" sz="500" b="1" dirty="0" smtClean="0"/>
          </a:p>
          <a:p>
            <a:pPr marL="730250" lvl="1" indent="-457200" eaLnBrk="1" hangingPunct="1">
              <a:lnSpc>
                <a:spcPct val="80000"/>
              </a:lnSpc>
              <a:buClrTx/>
              <a:buFont typeface="Goudy Old Style" pitchFamily="18" charset="0"/>
              <a:buAutoNum type="arabicPeriod"/>
            </a:pPr>
            <a:r>
              <a:rPr lang="en-US" altLang="en-US" b="1" dirty="0" smtClean="0"/>
              <a:t>In many criminal situations, the benefits of crime are staring offenders in the face</a:t>
            </a:r>
          </a:p>
          <a:p>
            <a:pPr lvl="3" eaLnBrk="1" hangingPunct="1">
              <a:lnSpc>
                <a:spcPct val="80000"/>
              </a:lnSpc>
              <a:buClrTx/>
              <a:buFont typeface="Lucida Grande" pitchFamily="2" charset="0"/>
              <a:buChar char="-"/>
            </a:pPr>
            <a:endParaRPr lang="en-US" altLang="en-US" sz="200" b="1" dirty="0" smtClean="0"/>
          </a:p>
          <a:p>
            <a:pPr lvl="3" eaLnBrk="1" hangingPunct="1">
              <a:lnSpc>
                <a:spcPct val="80000"/>
              </a:lnSpc>
              <a:buClrTx/>
            </a:pPr>
            <a:r>
              <a:rPr lang="en-US" altLang="en-US" sz="1700" b="1" dirty="0" smtClean="0"/>
              <a:t>Gratifications tend to be immediate and often easily attained</a:t>
            </a:r>
          </a:p>
          <a:p>
            <a:pPr lvl="3" eaLnBrk="1" hangingPunct="1">
              <a:lnSpc>
                <a:spcPct val="80000"/>
              </a:lnSpc>
              <a:buClrTx/>
              <a:buFont typeface="Lucida Grande" pitchFamily="2" charset="0"/>
              <a:buChar char="-"/>
            </a:pPr>
            <a:endParaRPr lang="en-US" altLang="en-US" sz="200" b="1" dirty="0" smtClean="0"/>
          </a:p>
          <a:p>
            <a:pPr lvl="3" eaLnBrk="1" hangingPunct="1">
              <a:lnSpc>
                <a:spcPct val="80000"/>
              </a:lnSpc>
              <a:buClrTx/>
            </a:pPr>
            <a:r>
              <a:rPr lang="en-US" altLang="en-US" sz="1700" b="1" dirty="0" smtClean="0"/>
              <a:t>People will exercise self-control only when a little  accountant pops up in their heads to say:  </a:t>
            </a:r>
            <a:r>
              <a:rPr lang="en-US" altLang="en-US" sz="1700" b="1" dirty="0" smtClean="0">
                <a:sym typeface="Wingdings" pitchFamily="2" charset="2"/>
              </a:rPr>
              <a:t></a:t>
            </a:r>
          </a:p>
          <a:p>
            <a:pPr lvl="3" eaLnBrk="1" hangingPunct="1">
              <a:lnSpc>
                <a:spcPct val="80000"/>
              </a:lnSpc>
              <a:buClrTx/>
              <a:buFont typeface="Lucida Grande" pitchFamily="2" charset="0"/>
              <a:buChar char="-"/>
            </a:pPr>
            <a:endParaRPr lang="en-US" altLang="en-US" sz="1700" b="1" dirty="0" smtClean="0">
              <a:sym typeface="Wingdings" pitchFamily="2" charset="2"/>
            </a:endParaRPr>
          </a:p>
          <a:p>
            <a:pPr lvl="3" eaLnBrk="1" hangingPunct="1">
              <a:lnSpc>
                <a:spcPct val="80000"/>
              </a:lnSpc>
              <a:buClrTx/>
              <a:buFont typeface="Lucida Grande" pitchFamily="2" charset="0"/>
              <a:buChar char="-"/>
            </a:pPr>
            <a:endParaRPr lang="en-US" altLang="en-US" sz="500" b="1" dirty="0" smtClean="0"/>
          </a:p>
          <a:p>
            <a:pPr marL="730250" lvl="1" indent="-457200" eaLnBrk="1" hangingPunct="1">
              <a:lnSpc>
                <a:spcPct val="80000"/>
              </a:lnSpc>
              <a:buClrTx/>
              <a:buFont typeface="Goudy Old Style" pitchFamily="18" charset="0"/>
              <a:buAutoNum type="arabicPeriod"/>
            </a:pPr>
            <a:r>
              <a:rPr lang="en-US" altLang="en-US" b="1" dirty="0" smtClean="0"/>
              <a:t>The critical issue thus becomes whether this little accountant thinks the crime—stealing the computer— will lead to an arrest and knows what punishment a subsequent conviction will actually bring</a:t>
            </a:r>
          </a:p>
          <a:p>
            <a:pPr lvl="3" eaLnBrk="1" hangingPunct="1">
              <a:lnSpc>
                <a:spcPct val="80000"/>
              </a:lnSpc>
              <a:buClrTx/>
              <a:buFont typeface="Lucida Grande" pitchFamily="2" charset="0"/>
              <a:buChar char="-"/>
            </a:pPr>
            <a:endParaRPr lang="en-US" altLang="en-US" sz="200" b="1" dirty="0" smtClean="0"/>
          </a:p>
          <a:p>
            <a:pPr lvl="3" eaLnBrk="1" hangingPunct="1">
              <a:lnSpc>
                <a:spcPct val="80000"/>
              </a:lnSpc>
              <a:buClrTx/>
            </a:pPr>
            <a:r>
              <a:rPr lang="en-US" altLang="en-US" sz="1700" b="1" dirty="0" smtClean="0"/>
              <a:t>Every time judges and parole boards exercise discretion, they claim, the cost of punishment is made either less certain or less severe</a:t>
            </a:r>
          </a:p>
          <a:p>
            <a:endParaRPr lang="en-US" altLang="en-US" dirty="0" smtClean="0">
              <a:solidFill>
                <a:srgbClr val="FFFFFF"/>
              </a:solidFill>
            </a:endParaRPr>
          </a:p>
        </p:txBody>
      </p:sp>
      <p:sp>
        <p:nvSpPr>
          <p:cNvPr id="3" name="Footer Placeholder 2"/>
          <p:cNvSpPr>
            <a:spLocks noGrp="1"/>
          </p:cNvSpPr>
          <p:nvPr>
            <p:ph type="ftr" sz="quarter" idx="11"/>
          </p:nvPr>
        </p:nvSpPr>
        <p:spPr>
          <a:xfrm>
            <a:off x="2225675"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2. Deterrence</a:t>
            </a:r>
          </a:p>
        </p:txBody>
      </p:sp>
      <p:sp>
        <p:nvSpPr>
          <p:cNvPr id="27650" name="Content Placeholder 2"/>
          <p:cNvSpPr>
            <a:spLocks noGrp="1"/>
          </p:cNvSpPr>
          <p:nvPr>
            <p:ph idx="1"/>
          </p:nvPr>
        </p:nvSpPr>
        <p:spPr/>
        <p:txBody>
          <a:bodyPr/>
          <a:lstStyle/>
          <a:p>
            <a:pPr eaLnBrk="1" hangingPunct="1">
              <a:buClrTx/>
            </a:pPr>
            <a:r>
              <a:rPr lang="en-US" altLang="en-US" b="1" dirty="0" smtClean="0"/>
              <a:t>Provides the basis for a particular kinds of correctional system:</a:t>
            </a:r>
          </a:p>
          <a:p>
            <a:pPr lvl="1" eaLnBrk="1" hangingPunct="1">
              <a:buClrTx/>
            </a:pPr>
            <a:endParaRPr lang="en-US" altLang="en-US" sz="1000" b="1" dirty="0" smtClean="0"/>
          </a:p>
          <a:p>
            <a:pPr lvl="1" eaLnBrk="1" hangingPunct="1">
              <a:buClrTx/>
            </a:pPr>
            <a:r>
              <a:rPr lang="en-US" altLang="en-US" sz="2200" b="1" dirty="0" smtClean="0"/>
              <a:t>Punish the crime, not the criminal</a:t>
            </a:r>
          </a:p>
          <a:p>
            <a:pPr eaLnBrk="1" hangingPunct="1">
              <a:buClrTx/>
            </a:pPr>
            <a:endParaRPr lang="en-US" altLang="en-US" b="1" dirty="0" smtClean="0"/>
          </a:p>
          <a:p>
            <a:pPr eaLnBrk="1" hangingPunct="1">
              <a:buClrTx/>
            </a:pPr>
            <a:r>
              <a:rPr lang="en-US" altLang="en-US" b="1" dirty="0" smtClean="0"/>
              <a:t>Deterrence is a </a:t>
            </a:r>
            <a:r>
              <a:rPr lang="en-US" altLang="en-US" b="1" i="1" u="sng" dirty="0" smtClean="0"/>
              <a:t>utilitarian</a:t>
            </a:r>
            <a:r>
              <a:rPr lang="en-US" altLang="en-US" b="1" dirty="0" smtClean="0"/>
              <a:t> theory (all about crime control)</a:t>
            </a:r>
          </a:p>
          <a:p>
            <a:pPr lvl="1" eaLnBrk="1" hangingPunct="1">
              <a:buClrTx/>
            </a:pPr>
            <a:endParaRPr lang="en-US" altLang="en-US" sz="1000" b="1" dirty="0" smtClean="0"/>
          </a:p>
          <a:p>
            <a:pPr lvl="1" eaLnBrk="1" hangingPunct="1">
              <a:buClrTx/>
            </a:pPr>
            <a:r>
              <a:rPr lang="en-US" altLang="en-US" sz="2200" b="1" dirty="0" smtClean="0"/>
              <a:t>Punishments are to be fixed tightly to specific crimes so that offenders will soon learn that the state means business—no wiggle room allowed as the sentences served are to be determinate, not indefinite or indeterminate </a:t>
            </a:r>
          </a:p>
          <a:p>
            <a:pPr lvl="1" eaLnBrk="1" hangingPunct="1">
              <a:buClrTx/>
            </a:pPr>
            <a:endParaRPr lang="en-US" altLang="en-US" sz="2200" b="1" dirty="0" smtClean="0"/>
          </a:p>
          <a:p>
            <a:pPr lvl="1" eaLnBrk="1" hangingPunct="1">
              <a:buClrTx/>
            </a:pPr>
            <a:r>
              <a:rPr lang="en-US" altLang="en-US" sz="2200" b="1" dirty="0" smtClean="0"/>
              <a:t>Once the sentence is imposed, no early release</a:t>
            </a:r>
          </a:p>
        </p:txBody>
      </p:sp>
      <p:sp>
        <p:nvSpPr>
          <p:cNvPr id="3" name="Footer Placeholder 2"/>
          <p:cNvSpPr>
            <a:spLocks noGrp="1"/>
          </p:cNvSpPr>
          <p:nvPr>
            <p:ph type="ftr" sz="quarter" idx="11"/>
          </p:nvPr>
        </p:nvSpPr>
        <p:spPr>
          <a:xfrm>
            <a:off x="2253343" y="6539593"/>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b="1" dirty="0">
                <a:solidFill>
                  <a:schemeClr val="tx1"/>
                </a:solidFill>
                <a:cs typeface="ＭＳ Ｐゴシック" charset="0"/>
              </a:rPr>
              <a:t>3. Incapacitation</a:t>
            </a:r>
            <a:endParaRPr lang="en-US" dirty="0">
              <a:solidFill>
                <a:schemeClr val="tx1"/>
              </a:solidFill>
              <a:cs typeface="ＭＳ Ｐゴシック" charset="0"/>
            </a:endParaRPr>
          </a:p>
        </p:txBody>
      </p:sp>
      <p:sp>
        <p:nvSpPr>
          <p:cNvPr id="28674" name="Content Placeholder 2"/>
          <p:cNvSpPr>
            <a:spLocks noGrp="1"/>
          </p:cNvSpPr>
          <p:nvPr>
            <p:ph idx="1"/>
          </p:nvPr>
        </p:nvSpPr>
        <p:spPr/>
        <p:txBody>
          <a:bodyPr/>
          <a:lstStyle/>
          <a:p>
            <a:pPr eaLnBrk="1" hangingPunct="1">
              <a:lnSpc>
                <a:spcPct val="80000"/>
              </a:lnSpc>
              <a:buClrTx/>
            </a:pPr>
            <a:r>
              <a:rPr lang="en-US" altLang="en-US" sz="2200" b="1" dirty="0" smtClean="0"/>
              <a:t>No assumption is made about offenders and why they commit their crimes</a:t>
            </a:r>
          </a:p>
          <a:p>
            <a:pPr lvl="1" eaLnBrk="1" hangingPunct="1">
              <a:lnSpc>
                <a:spcPct val="80000"/>
              </a:lnSpc>
              <a:buClrTx/>
            </a:pPr>
            <a:endParaRPr lang="en-US" altLang="en-US" sz="600" b="1" dirty="0" smtClean="0"/>
          </a:p>
          <a:p>
            <a:pPr lvl="1" eaLnBrk="1" hangingPunct="1">
              <a:lnSpc>
                <a:spcPct val="80000"/>
              </a:lnSpc>
              <a:buClrTx/>
            </a:pPr>
            <a:r>
              <a:rPr lang="en-US" altLang="en-US" sz="1900" b="1" dirty="0" smtClean="0"/>
              <a:t>Criminals are likened to wild, predatory animals, whose essential natures are given and are not going to change</a:t>
            </a:r>
          </a:p>
          <a:p>
            <a:pPr lvl="1" eaLnBrk="1" hangingPunct="1">
              <a:lnSpc>
                <a:spcPct val="80000"/>
              </a:lnSpc>
              <a:buClrTx/>
            </a:pPr>
            <a:endParaRPr lang="en-US" altLang="en-US" sz="600" b="1" dirty="0" smtClean="0"/>
          </a:p>
          <a:p>
            <a:pPr lvl="1" eaLnBrk="1" hangingPunct="1">
              <a:lnSpc>
                <a:spcPct val="80000"/>
              </a:lnSpc>
              <a:buClrTx/>
            </a:pPr>
            <a:r>
              <a:rPr lang="en-US" altLang="en-US" sz="1900" b="1" dirty="0" smtClean="0"/>
              <a:t>We do not really care why they got that way, and we should have no illusions that they can be reformed</a:t>
            </a:r>
          </a:p>
          <a:p>
            <a:pPr eaLnBrk="1" hangingPunct="1">
              <a:lnSpc>
                <a:spcPct val="80000"/>
              </a:lnSpc>
              <a:buClrTx/>
            </a:pPr>
            <a:endParaRPr lang="en-US" altLang="en-US" sz="1100" b="1" dirty="0" smtClean="0"/>
          </a:p>
          <a:p>
            <a:pPr eaLnBrk="1" hangingPunct="1">
              <a:lnSpc>
                <a:spcPct val="80000"/>
              </a:lnSpc>
              <a:buClrTx/>
            </a:pPr>
            <a:endParaRPr lang="en-US" altLang="en-US" sz="1100" b="1" dirty="0" smtClean="0"/>
          </a:p>
          <a:p>
            <a:pPr eaLnBrk="1" hangingPunct="1">
              <a:lnSpc>
                <a:spcPct val="80000"/>
              </a:lnSpc>
              <a:buClrTx/>
            </a:pPr>
            <a:r>
              <a:rPr lang="en-US" altLang="en-US" sz="2200" b="1" dirty="0" smtClean="0"/>
              <a:t>Explicit </a:t>
            </a:r>
            <a:r>
              <a:rPr lang="en-US" altLang="en-US" sz="2200" b="1" i="1" u="sng" dirty="0" smtClean="0"/>
              <a:t>utilitarian</a:t>
            </a:r>
            <a:r>
              <a:rPr lang="en-US" altLang="en-US" sz="2200" b="1" dirty="0" smtClean="0"/>
              <a:t> goal is to reduce crime by caging or incarcerating offenders</a:t>
            </a:r>
          </a:p>
          <a:p>
            <a:pPr lvl="1" eaLnBrk="1" hangingPunct="1">
              <a:lnSpc>
                <a:spcPct val="80000"/>
              </a:lnSpc>
              <a:buClrTx/>
            </a:pPr>
            <a:endParaRPr lang="en-US" altLang="en-US" sz="600" b="1" dirty="0" smtClean="0"/>
          </a:p>
          <a:p>
            <a:pPr lvl="1" eaLnBrk="1" hangingPunct="1">
              <a:lnSpc>
                <a:spcPct val="80000"/>
              </a:lnSpc>
              <a:buClrTx/>
            </a:pPr>
            <a:r>
              <a:rPr lang="en-US" altLang="en-US" sz="1900" b="1" dirty="0" smtClean="0"/>
              <a:t>The amount of crime saved—that does not occur—because an offender is in prison and not in the community is called the </a:t>
            </a:r>
            <a:r>
              <a:rPr lang="en-US" altLang="en-US" sz="1900" b="1" i="1" u="sng" dirty="0" smtClean="0"/>
              <a:t>incapacitation effect</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When prison is used to lock up everyone who has committed a certain crime (e.g., all gun offenders), this is called </a:t>
            </a:r>
            <a:r>
              <a:rPr lang="en-US" altLang="en-US" sz="1900" b="1" i="1" u="sng" dirty="0" smtClean="0"/>
              <a:t>collective incapacitation</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When an effort is made to predict who will be high-rate offenders and lock up only them, this is called </a:t>
            </a:r>
            <a:r>
              <a:rPr lang="en-US" altLang="en-US" sz="1900" b="1" i="1" u="sng" dirty="0" smtClean="0"/>
              <a:t>selective incapacitation</a:t>
            </a:r>
            <a:endParaRPr lang="en-US" altLang="en-US" sz="1900" b="1" u="sng" dirty="0" smtClean="0"/>
          </a:p>
          <a:p>
            <a:pPr>
              <a:lnSpc>
                <a:spcPct val="80000"/>
              </a:lnSpc>
            </a:pPr>
            <a:endParaRPr lang="en-US" altLang="en-US" sz="2200" dirty="0" smtClean="0">
              <a:solidFill>
                <a:srgbClr val="FFFFFF"/>
              </a:solidFill>
            </a:endParaRPr>
          </a:p>
        </p:txBody>
      </p:sp>
      <p:sp>
        <p:nvSpPr>
          <p:cNvPr id="3" name="Footer Placeholder 2"/>
          <p:cNvSpPr>
            <a:spLocks noGrp="1"/>
          </p:cNvSpPr>
          <p:nvPr>
            <p:ph type="ftr" sz="quarter" idx="11"/>
          </p:nvPr>
        </p:nvSpPr>
        <p:spPr>
          <a:xfrm>
            <a:off x="2209800"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3. Incapacitation</a:t>
            </a:r>
          </a:p>
        </p:txBody>
      </p:sp>
      <p:sp>
        <p:nvSpPr>
          <p:cNvPr id="29698" name="Content Placeholder 2"/>
          <p:cNvSpPr>
            <a:spLocks noGrp="1"/>
          </p:cNvSpPr>
          <p:nvPr>
            <p:ph idx="1"/>
          </p:nvPr>
        </p:nvSpPr>
        <p:spPr>
          <a:xfrm>
            <a:off x="457200" y="1439863"/>
            <a:ext cx="8229600" cy="5297487"/>
          </a:xfrm>
        </p:spPr>
        <p:txBody>
          <a:bodyPr/>
          <a:lstStyle/>
          <a:p>
            <a:pPr lvl="1" eaLnBrk="1" hangingPunct="1"/>
            <a:endParaRPr lang="en-US" altLang="en-US" sz="500" b="1" dirty="0" smtClean="0"/>
          </a:p>
          <a:p>
            <a:pPr eaLnBrk="1" hangingPunct="1">
              <a:buClrTx/>
            </a:pPr>
            <a:r>
              <a:rPr lang="en-US" altLang="en-US" b="1" dirty="0" smtClean="0"/>
              <a:t>If dangerous offender are behind bars, then they are not in my community—or any community—committing crime</a:t>
            </a:r>
          </a:p>
          <a:p>
            <a:pPr eaLnBrk="1" hangingPunct="1">
              <a:buClrTx/>
            </a:pPr>
            <a:endParaRPr lang="en-US" altLang="en-US" sz="1000" b="1" dirty="0" smtClean="0"/>
          </a:p>
          <a:p>
            <a:pPr eaLnBrk="1" hangingPunct="1">
              <a:buClrTx/>
            </a:pPr>
            <a:r>
              <a:rPr lang="en-US" altLang="en-US" b="1" dirty="0" smtClean="0"/>
              <a:t>Incapacitation theory confronts two daunting difficulties:</a:t>
            </a:r>
          </a:p>
          <a:p>
            <a:pPr eaLnBrk="1" hangingPunct="1">
              <a:buClrTx/>
            </a:pPr>
            <a:endParaRPr lang="en-US" altLang="en-US" sz="500" b="1" dirty="0" smtClean="0"/>
          </a:p>
          <a:p>
            <a:pPr lvl="1" eaLnBrk="1" hangingPunct="1">
              <a:buClrTx/>
              <a:buFont typeface="Goudy Old Style" pitchFamily="18" charset="0"/>
              <a:buAutoNum type="arabicPeriod"/>
            </a:pPr>
            <a:r>
              <a:rPr lang="en-US" altLang="en-US" b="1" dirty="0" smtClean="0"/>
              <a:t>Its main correctional advice is to build more and more cages to house more and more offenders</a:t>
            </a:r>
          </a:p>
          <a:p>
            <a:pPr lvl="3" eaLnBrk="1" hangingPunct="1">
              <a:buClrTx/>
              <a:buFont typeface="Lucida Grande" pitchFamily="2" charset="0"/>
              <a:buChar char="-"/>
            </a:pPr>
            <a:endParaRPr lang="en-US" altLang="en-US" sz="200" b="1" dirty="0" smtClean="0"/>
          </a:p>
          <a:p>
            <a:pPr lvl="3" eaLnBrk="1" hangingPunct="1">
              <a:buClrTx/>
            </a:pPr>
            <a:r>
              <a:rPr lang="en-US" altLang="en-US" sz="1800" b="1" dirty="0" smtClean="0"/>
              <a:t>There is an immense </a:t>
            </a:r>
            <a:r>
              <a:rPr lang="en-US" altLang="en-US" sz="1800" b="1" i="1" dirty="0" smtClean="0"/>
              <a:t>opportunity cost </a:t>
            </a:r>
            <a:r>
              <a:rPr lang="en-US" altLang="en-US" sz="1800" b="1" dirty="0" smtClean="0"/>
              <a:t>(what you forgo—what you do not do—when you spend money on one thing rather than on another)</a:t>
            </a:r>
            <a:r>
              <a:rPr lang="en-US" altLang="en-US" sz="1800" b="1" i="1" dirty="0" smtClean="0"/>
              <a:t> </a:t>
            </a:r>
            <a:r>
              <a:rPr lang="en-US" altLang="en-US" sz="1800" b="1" dirty="0" smtClean="0"/>
              <a:t>to prisons</a:t>
            </a:r>
          </a:p>
          <a:p>
            <a:pPr lvl="3" eaLnBrk="1" hangingPunct="1">
              <a:buClrTx/>
            </a:pPr>
            <a:endParaRPr lang="en-US" altLang="en-US" sz="200" b="1" dirty="0" smtClean="0"/>
          </a:p>
          <a:p>
            <a:pPr lvl="3" eaLnBrk="1" hangingPunct="1">
              <a:buClrTx/>
            </a:pPr>
            <a:r>
              <a:rPr lang="en-US" altLang="en-US" sz="1800" b="1" dirty="0" smtClean="0"/>
              <a:t>Money devoted to prisons cannot be devoted to treatment programs or to creating early intervention programs</a:t>
            </a:r>
          </a:p>
          <a:p>
            <a:pPr lvl="1" eaLnBrk="1" hangingPunct="1">
              <a:buClrTx/>
              <a:buFont typeface="Goudy Old Style" pitchFamily="18" charset="0"/>
              <a:buAutoNum type="arabicPeriod"/>
            </a:pPr>
            <a:endParaRPr lang="en-US" altLang="en-US" sz="500" b="1" dirty="0" smtClean="0"/>
          </a:p>
          <a:p>
            <a:pPr lvl="1" eaLnBrk="1" hangingPunct="1">
              <a:buClrTx/>
              <a:buFont typeface="Goudy Old Style" pitchFamily="18" charset="0"/>
              <a:buAutoNum type="arabicPeriod"/>
            </a:pPr>
            <a:r>
              <a:rPr lang="en-US" altLang="en-US" b="1" dirty="0" smtClean="0"/>
              <a:t>The theory of incapacitation has nothing useful to say about what to do   with the more than 620,000 offenders who return to society each year—most after serving about two to three years behind bars </a:t>
            </a:r>
          </a:p>
        </p:txBody>
      </p:sp>
      <p:sp>
        <p:nvSpPr>
          <p:cNvPr id="3" name="Footer Placeholder 2"/>
          <p:cNvSpPr>
            <a:spLocks noGrp="1"/>
          </p:cNvSpPr>
          <p:nvPr>
            <p:ph type="ftr" sz="quarter" idx="11"/>
          </p:nvPr>
        </p:nvSpPr>
        <p:spPr>
          <a:xfrm>
            <a:off x="2296885"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4. Restorative Justice</a:t>
            </a:r>
            <a:endParaRPr lang="en-US" b="1" dirty="0">
              <a:solidFill>
                <a:schemeClr val="tx1"/>
              </a:solidFill>
              <a:ea typeface="+mj-ea"/>
              <a:cs typeface="+mj-cs"/>
            </a:endParaRPr>
          </a:p>
        </p:txBody>
      </p:sp>
      <p:sp>
        <p:nvSpPr>
          <p:cNvPr id="3" name="Content Placeholder 2"/>
          <p:cNvSpPr>
            <a:spLocks noGrp="1"/>
          </p:cNvSpPr>
          <p:nvPr>
            <p:ph idx="1"/>
          </p:nvPr>
        </p:nvSpPr>
        <p:spPr>
          <a:xfrm>
            <a:off x="457200" y="1439863"/>
            <a:ext cx="8229600" cy="5273675"/>
          </a:xfrm>
        </p:spPr>
        <p:txBody>
          <a:bodyPr rtlCol="0">
            <a:normAutofit fontScale="92500" lnSpcReduction="20000"/>
          </a:bodyPr>
          <a:lstStyle/>
          <a:p>
            <a:pPr marL="182880" indent="-182880" eaLnBrk="1" fontAlgn="auto" hangingPunct="1">
              <a:spcAft>
                <a:spcPts val="0"/>
              </a:spcAft>
              <a:buClrTx/>
              <a:defRPr/>
            </a:pPr>
            <a:r>
              <a:rPr lang="en-US" b="1" dirty="0" smtClean="0">
                <a:ea typeface="+mn-ea"/>
                <a:cs typeface="+mn-cs"/>
              </a:rPr>
              <a:t>The goal is for all harms to be rectified and the injured parties to be restored</a:t>
            </a:r>
          </a:p>
          <a:p>
            <a:pPr lvl="1" indent="-182880" eaLnBrk="1" fontAlgn="auto" hangingPunct="1">
              <a:spcAft>
                <a:spcPts val="0"/>
              </a:spcAft>
              <a:buClrTx/>
              <a:defRPr/>
            </a:pPr>
            <a:endParaRPr lang="en-US" sz="700" b="1" dirty="0" smtClean="0">
              <a:ea typeface="+mn-ea"/>
              <a:cs typeface="+mn-cs"/>
            </a:endParaRPr>
          </a:p>
          <a:p>
            <a:pPr lvl="1" indent="-182880" eaLnBrk="1" fontAlgn="auto" hangingPunct="1">
              <a:spcAft>
                <a:spcPts val="0"/>
              </a:spcAft>
              <a:buClrTx/>
              <a:defRPr/>
            </a:pPr>
            <a:r>
              <a:rPr lang="en-US" b="1" dirty="0" smtClean="0">
                <a:ea typeface="+mn-ea"/>
                <a:cs typeface="+mn-cs"/>
              </a:rPr>
              <a:t>Offenders must restore the victims and community they harmed</a:t>
            </a:r>
          </a:p>
          <a:p>
            <a:pPr lvl="1" indent="-182880" eaLnBrk="1" fontAlgn="auto" hangingPunct="1">
              <a:spcAft>
                <a:spcPts val="0"/>
              </a:spcAft>
              <a:buClrTx/>
              <a:defRPr/>
            </a:pPr>
            <a:endParaRPr lang="en-US" sz="600" b="1" dirty="0" smtClean="0">
              <a:ea typeface="+mn-ea"/>
              <a:cs typeface="+mn-cs"/>
            </a:endParaRPr>
          </a:p>
          <a:p>
            <a:pPr lvl="1" indent="-182880" eaLnBrk="1" fontAlgn="auto" hangingPunct="1">
              <a:spcAft>
                <a:spcPts val="0"/>
              </a:spcAft>
              <a:buClrTx/>
              <a:defRPr/>
            </a:pPr>
            <a:r>
              <a:rPr lang="en-US" b="1" dirty="0" smtClean="0">
                <a:ea typeface="+mn-ea"/>
                <a:cs typeface="+mn-cs"/>
              </a:rPr>
              <a:t>This might be done by apologizing and by providing restitution to the victim and doing service for the community</a:t>
            </a:r>
          </a:p>
          <a:p>
            <a:pPr lvl="1" indent="-182880" eaLnBrk="1" fontAlgn="auto" hangingPunct="1">
              <a:spcAft>
                <a:spcPts val="0"/>
              </a:spcAft>
              <a:buClrTx/>
              <a:defRPr/>
            </a:pPr>
            <a:endParaRPr lang="en-US" sz="600" b="1" dirty="0" smtClean="0">
              <a:ea typeface="+mn-ea"/>
              <a:cs typeface="+mn-cs"/>
            </a:endParaRPr>
          </a:p>
          <a:p>
            <a:pPr lvl="1" indent="-182880" eaLnBrk="1" fontAlgn="auto" hangingPunct="1">
              <a:spcAft>
                <a:spcPts val="0"/>
              </a:spcAft>
              <a:buClrTx/>
              <a:defRPr/>
            </a:pPr>
            <a:r>
              <a:rPr lang="en-US" b="1" dirty="0" smtClean="0">
                <a:ea typeface="+mn-ea"/>
                <a:cs typeface="+mn-cs"/>
              </a:rPr>
              <a:t>In exchange, however, the offender is forgiven by the victim and accepted back into the community as a full-fledged member</a:t>
            </a:r>
          </a:p>
          <a:p>
            <a:pPr marL="182880" indent="-182880" eaLnBrk="1" fontAlgn="auto" hangingPunct="1">
              <a:spcAft>
                <a:spcPts val="0"/>
              </a:spcAft>
              <a:buClrTx/>
              <a:defRPr/>
            </a:pPr>
            <a:endParaRPr lang="en-US" sz="1200" b="1" dirty="0" smtClean="0">
              <a:ea typeface="+mn-ea"/>
              <a:cs typeface="+mn-cs"/>
            </a:endParaRPr>
          </a:p>
          <a:p>
            <a:pPr marL="182880" indent="-182880" eaLnBrk="1" fontAlgn="auto" hangingPunct="1">
              <a:spcAft>
                <a:spcPts val="0"/>
              </a:spcAft>
              <a:buClrTx/>
              <a:defRPr/>
            </a:pPr>
            <a:r>
              <a:rPr lang="en-US" b="1" dirty="0" smtClean="0">
                <a:ea typeface="+mn-ea"/>
                <a:cs typeface="+mn-cs"/>
              </a:rPr>
              <a:t>Restorative justice is both </a:t>
            </a:r>
            <a:r>
              <a:rPr lang="en-US" b="1" i="1" u="sng" dirty="0" smtClean="0">
                <a:ea typeface="+mn-ea"/>
                <a:cs typeface="+mn-cs"/>
              </a:rPr>
              <a:t>non-utilitarian</a:t>
            </a:r>
            <a:r>
              <a:rPr lang="en-US" b="1" dirty="0" smtClean="0">
                <a:ea typeface="+mn-ea"/>
                <a:cs typeface="+mn-cs"/>
              </a:rPr>
              <a:t> and </a:t>
            </a:r>
            <a:r>
              <a:rPr lang="en-US" b="1" i="1" u="sng" dirty="0" smtClean="0">
                <a:ea typeface="+mn-ea"/>
                <a:cs typeface="+mn-cs"/>
              </a:rPr>
              <a:t>utilitarian</a:t>
            </a:r>
            <a:endParaRPr lang="en-US" b="1" i="1" dirty="0" smtClean="0">
              <a:ea typeface="+mn-ea"/>
              <a:cs typeface="+mn-cs"/>
            </a:endParaRPr>
          </a:p>
          <a:p>
            <a:pPr lvl="1" indent="-182880" eaLnBrk="1" fontAlgn="auto" hangingPunct="1">
              <a:spcAft>
                <a:spcPts val="0"/>
              </a:spcAft>
              <a:buClrTx/>
              <a:defRPr/>
            </a:pPr>
            <a:endParaRPr lang="en-US" sz="600" b="1" i="1" dirty="0" smtClean="0">
              <a:ea typeface="+mn-ea"/>
              <a:cs typeface="+mn-cs"/>
            </a:endParaRPr>
          </a:p>
          <a:p>
            <a:pPr lvl="1" indent="-182880" eaLnBrk="1" fontAlgn="auto" hangingPunct="1">
              <a:spcAft>
                <a:spcPts val="0"/>
              </a:spcAft>
              <a:buClrTx/>
              <a:defRPr/>
            </a:pPr>
            <a:r>
              <a:rPr lang="en-US" b="1" i="1" u="sng" dirty="0" smtClean="0">
                <a:ea typeface="+mn-ea"/>
                <a:cs typeface="+mn-cs"/>
              </a:rPr>
              <a:t>Non-utilitarian</a:t>
            </a:r>
            <a:r>
              <a:rPr lang="en-US" b="1" dirty="0" smtClean="0">
                <a:ea typeface="+mn-ea"/>
                <a:cs typeface="+mn-cs"/>
              </a:rPr>
              <a:t>: There is an overriding concern for achieving justice in and of itself</a:t>
            </a:r>
          </a:p>
          <a:p>
            <a:pPr marL="731520" lvl="2" indent="-182880" eaLnBrk="1" fontAlgn="auto" hangingPunct="1">
              <a:spcAft>
                <a:spcPts val="0"/>
              </a:spcAft>
              <a:buClrTx/>
              <a:defRPr/>
            </a:pPr>
            <a:endParaRPr lang="en-US" sz="200" b="1" dirty="0" smtClean="0">
              <a:ea typeface="+mn-ea"/>
              <a:cs typeface="+mn-cs"/>
            </a:endParaRPr>
          </a:p>
          <a:p>
            <a:pPr marL="731520" lvl="2" indent="-182880" eaLnBrk="1" fontAlgn="auto" hangingPunct="1">
              <a:spcAft>
                <a:spcPts val="0"/>
              </a:spcAft>
              <a:buClrTx/>
              <a:defRPr/>
            </a:pPr>
            <a:r>
              <a:rPr lang="en-US" b="1" dirty="0" smtClean="0">
                <a:ea typeface="+mn-ea"/>
                <a:cs typeface="+mn-cs"/>
              </a:rPr>
              <a:t>The goal is to motivate offenders to admit their wrongdoing, apologize to victims, and take steps to compensate victims and the community for the harms suffered</a:t>
            </a:r>
          </a:p>
          <a:p>
            <a:pPr lvl="1" indent="-182880" eaLnBrk="1" fontAlgn="auto" hangingPunct="1">
              <a:spcAft>
                <a:spcPts val="0"/>
              </a:spcAft>
              <a:buClrTx/>
              <a:defRPr/>
            </a:pPr>
            <a:endParaRPr lang="en-US" sz="600" b="1" i="1" dirty="0" smtClean="0">
              <a:ea typeface="+mn-ea"/>
              <a:cs typeface="+mn-cs"/>
            </a:endParaRPr>
          </a:p>
          <a:p>
            <a:pPr lvl="1" indent="-182880" eaLnBrk="1" fontAlgn="auto" hangingPunct="1">
              <a:spcAft>
                <a:spcPts val="0"/>
              </a:spcAft>
              <a:buClrTx/>
              <a:defRPr/>
            </a:pPr>
            <a:r>
              <a:rPr lang="en-US" b="1" i="1" u="sng" dirty="0" smtClean="0">
                <a:ea typeface="+mn-ea"/>
                <a:cs typeface="+mn-cs"/>
              </a:rPr>
              <a:t>Utilitarian</a:t>
            </a:r>
            <a:r>
              <a:rPr lang="en-US" b="1" dirty="0" smtClean="0">
                <a:ea typeface="+mn-ea"/>
                <a:cs typeface="+mn-cs"/>
              </a:rPr>
              <a:t>: It claims that its approach of harm reduction is more likely to lower recidivism than the typical correctional response</a:t>
            </a:r>
          </a:p>
          <a:p>
            <a:pPr marL="731520" lvl="2" indent="-182880" eaLnBrk="1" fontAlgn="auto" hangingPunct="1">
              <a:spcAft>
                <a:spcPts val="0"/>
              </a:spcAft>
              <a:buClrTx/>
              <a:defRPr/>
            </a:pPr>
            <a:endParaRPr lang="en-US" sz="200" b="1" dirty="0" smtClean="0">
              <a:ea typeface="+mn-ea"/>
              <a:cs typeface="+mn-cs"/>
            </a:endParaRPr>
          </a:p>
          <a:p>
            <a:pPr marL="731520" lvl="2" indent="-182880" eaLnBrk="1" fontAlgn="auto" hangingPunct="1">
              <a:spcAft>
                <a:spcPts val="0"/>
              </a:spcAft>
              <a:buClrTx/>
              <a:defRPr/>
            </a:pPr>
            <a:r>
              <a:rPr lang="en-US" b="1" dirty="0" smtClean="0">
                <a:ea typeface="+mn-ea"/>
                <a:cs typeface="+mn-cs"/>
              </a:rPr>
              <a:t>Advocates wish to take offenders out of the traditional justice system, using prisons only as a sanction of last resort</a:t>
            </a:r>
          </a:p>
          <a:p>
            <a:pPr marL="731520" lvl="2" indent="-182880" eaLnBrk="1" fontAlgn="auto" hangingPunct="1">
              <a:spcAft>
                <a:spcPts val="0"/>
              </a:spcAft>
              <a:defRPr/>
            </a:pPr>
            <a:endParaRPr lang="en-US" dirty="0">
              <a:solidFill>
                <a:srgbClr val="FFFFFF"/>
              </a:solidFill>
              <a:ea typeface="+mn-ea"/>
              <a:cs typeface="+mn-cs"/>
            </a:endParaRPr>
          </a:p>
        </p:txBody>
      </p:sp>
      <p:sp>
        <p:nvSpPr>
          <p:cNvPr id="4" name="Footer Placeholder 3"/>
          <p:cNvSpPr>
            <a:spLocks noGrp="1"/>
          </p:cNvSpPr>
          <p:nvPr>
            <p:ph type="ftr" sz="quarter" idx="11"/>
          </p:nvPr>
        </p:nvSpPr>
        <p:spPr>
          <a:xfrm>
            <a:off x="2416629" y="652870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4. Restorative Justice</a:t>
            </a:r>
          </a:p>
        </p:txBody>
      </p:sp>
      <p:sp>
        <p:nvSpPr>
          <p:cNvPr id="31746" name="Content Placeholder 2"/>
          <p:cNvSpPr>
            <a:spLocks noGrp="1"/>
          </p:cNvSpPr>
          <p:nvPr>
            <p:ph idx="1"/>
          </p:nvPr>
        </p:nvSpPr>
        <p:spPr/>
        <p:txBody>
          <a:bodyPr/>
          <a:lstStyle/>
          <a:p>
            <a:pPr eaLnBrk="1" hangingPunct="1">
              <a:buClrTx/>
            </a:pPr>
            <a:r>
              <a:rPr lang="en-US" altLang="en-US" b="1" dirty="0" smtClean="0"/>
              <a:t>Appealing theory, but also a good bit that is potentially problematic</a:t>
            </a:r>
          </a:p>
          <a:p>
            <a:pPr lvl="1" eaLnBrk="1" hangingPunct="1">
              <a:buClrTx/>
            </a:pPr>
            <a:endParaRPr lang="en-US" altLang="en-US" sz="500" b="1" dirty="0" smtClean="0"/>
          </a:p>
          <a:p>
            <a:pPr lvl="1" eaLnBrk="1" hangingPunct="1">
              <a:buClrTx/>
            </a:pPr>
            <a:r>
              <a:rPr lang="en-US" altLang="en-US" b="1" dirty="0" smtClean="0"/>
              <a:t>One difficulty is how to implement restorative justice in a nation that has more than 2.2 million offenders incarcerated—a number that may well decline but is unlikely any time soon to head south of 2 million</a:t>
            </a:r>
          </a:p>
          <a:p>
            <a:pPr lvl="1" eaLnBrk="1" hangingPunct="1">
              <a:buClrTx/>
            </a:pPr>
            <a:endParaRPr lang="en-US" altLang="en-US" sz="500" b="1" dirty="0" smtClean="0"/>
          </a:p>
          <a:p>
            <a:pPr lvl="1" eaLnBrk="1" hangingPunct="1">
              <a:buClrTx/>
            </a:pPr>
            <a:r>
              <a:rPr lang="en-US" altLang="en-US" b="1" dirty="0" smtClean="0"/>
              <a:t>Restorative justice is antiscientific</a:t>
            </a:r>
          </a:p>
          <a:p>
            <a:pPr lvl="2" eaLnBrk="1" hangingPunct="1">
              <a:buClrTx/>
            </a:pPr>
            <a:endParaRPr lang="en-US" altLang="en-US" sz="200" b="1" dirty="0" smtClean="0"/>
          </a:p>
          <a:p>
            <a:pPr lvl="2" eaLnBrk="1" hangingPunct="1">
              <a:buClrTx/>
            </a:pPr>
            <a:r>
              <a:rPr lang="en-US" altLang="en-US" b="1" dirty="0" smtClean="0"/>
              <a:t>Its advocates believe that research on what works                                                  to make rehabilitation programs more or less effective                                                    is irrelevant</a:t>
            </a:r>
          </a:p>
          <a:p>
            <a:pPr lvl="2" eaLnBrk="1" hangingPunct="1">
              <a:buClrTx/>
            </a:pPr>
            <a:endParaRPr lang="en-US" altLang="en-US" sz="200" b="1" dirty="0" smtClean="0"/>
          </a:p>
          <a:p>
            <a:pPr lvl="2" eaLnBrk="1" hangingPunct="1">
              <a:buClrTx/>
            </a:pPr>
            <a:r>
              <a:rPr lang="en-US" altLang="en-US" b="1" dirty="0" smtClean="0"/>
              <a:t>Convinced that the key to reducing crime is the good                                                      faith efforts of non-professionals to construct a web of                                                    supportive relationships around the wayward that                                                    makes reoffending unlikely</a:t>
            </a:r>
          </a:p>
        </p:txBody>
      </p:sp>
      <p:sp>
        <p:nvSpPr>
          <p:cNvPr id="3" name="Footer Placeholder 2"/>
          <p:cNvSpPr>
            <a:spLocks noGrp="1"/>
          </p:cNvSpPr>
          <p:nvPr>
            <p:ph type="ftr" sz="quarter" idx="11"/>
          </p:nvPr>
        </p:nvSpPr>
        <p:spPr>
          <a:xfrm>
            <a:off x="2307771"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Official Statistics</a:t>
            </a:r>
            <a:endParaRPr lang="en-US" b="1" dirty="0">
              <a:solidFill>
                <a:schemeClr val="tx1"/>
              </a:solidFill>
              <a:ea typeface="+mj-ea"/>
              <a:cs typeface="+mj-cs"/>
            </a:endParaRPr>
          </a:p>
        </p:txBody>
      </p:sp>
      <p:sp>
        <p:nvSpPr>
          <p:cNvPr id="14338" name="Content Placeholder 2"/>
          <p:cNvSpPr>
            <a:spLocks noGrp="1"/>
          </p:cNvSpPr>
          <p:nvPr>
            <p:ph idx="1"/>
          </p:nvPr>
        </p:nvSpPr>
        <p:spPr/>
        <p:txBody>
          <a:bodyPr/>
          <a:lstStyle/>
          <a:p>
            <a:pPr eaLnBrk="1" hangingPunct="1">
              <a:buClrTx/>
            </a:pPr>
            <a:r>
              <a:rPr lang="en-US" altLang="en-US" b="1" dirty="0" smtClean="0"/>
              <a:t>More than 1.5 million offenders are imprisoned in state and federal institutions</a:t>
            </a:r>
          </a:p>
          <a:p>
            <a:pPr lvl="1" eaLnBrk="1" hangingPunct="1">
              <a:buClrTx/>
            </a:pPr>
            <a:endParaRPr lang="en-US" altLang="en-US" b="1" dirty="0" smtClean="0"/>
          </a:p>
          <a:p>
            <a:pPr lvl="1" eaLnBrk="1" hangingPunct="1">
              <a:buClrTx/>
            </a:pPr>
            <a:r>
              <a:rPr lang="en-US" altLang="en-US" sz="2200" b="1" dirty="0" smtClean="0"/>
              <a:t>When inmates in jails and other custodial facilities (e.g., juvenile institutions) are included in the count, the nation’s incarcerated population surpasses 2.2 million </a:t>
            </a:r>
          </a:p>
          <a:p>
            <a:pPr lvl="1" eaLnBrk="1" hangingPunct="1">
              <a:buClrTx/>
              <a:buFont typeface="Arial" pitchFamily="34" charset="0"/>
              <a:buNone/>
            </a:pPr>
            <a:endParaRPr lang="en-US" altLang="en-US" sz="2200" b="1" dirty="0" smtClean="0"/>
          </a:p>
          <a:p>
            <a:pPr lvl="1" eaLnBrk="1" hangingPunct="1">
              <a:buClrTx/>
            </a:pPr>
            <a:r>
              <a:rPr lang="en-US" altLang="en-US" sz="2200" b="1" dirty="0" smtClean="0"/>
              <a:t>There are approximately 3.9 million offenders on probation and more than 850,000 people on parole </a:t>
            </a:r>
          </a:p>
          <a:p>
            <a:pPr lvl="1" eaLnBrk="1" hangingPunct="1">
              <a:buClrTx/>
              <a:buFont typeface="Arial" pitchFamily="34" charset="0"/>
              <a:buNone/>
            </a:pPr>
            <a:endParaRPr lang="en-US" altLang="en-US" sz="2200" b="1" dirty="0" smtClean="0"/>
          </a:p>
          <a:p>
            <a:pPr lvl="1" eaLnBrk="1" hangingPunct="1">
              <a:buClrTx/>
            </a:pPr>
            <a:r>
              <a:rPr lang="en-US" altLang="en-US" sz="2200" b="1" dirty="0" smtClean="0"/>
              <a:t>Taken together, nearly 7 million Americans are under                           the supervision of the correctional system</a:t>
            </a:r>
          </a:p>
        </p:txBody>
      </p:sp>
      <p:sp>
        <p:nvSpPr>
          <p:cNvPr id="3" name="Footer Placeholder 2"/>
          <p:cNvSpPr>
            <a:spLocks noGrp="1"/>
          </p:cNvSpPr>
          <p:nvPr>
            <p:ph type="ftr" sz="quarter" idx="11"/>
          </p:nvPr>
        </p:nvSpPr>
        <p:spPr>
          <a:xfrm>
            <a:off x="2079171"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5. Rehabilitation</a:t>
            </a:r>
            <a:endParaRPr lang="en-US" b="1" dirty="0">
              <a:solidFill>
                <a:schemeClr val="tx1"/>
              </a:solidFill>
              <a:ea typeface="+mj-ea"/>
              <a:cs typeface="+mj-cs"/>
            </a:endParaRPr>
          </a:p>
        </p:txBody>
      </p:sp>
      <p:sp>
        <p:nvSpPr>
          <p:cNvPr id="32770" name="Content Placeholder 2"/>
          <p:cNvSpPr>
            <a:spLocks noGrp="1"/>
          </p:cNvSpPr>
          <p:nvPr>
            <p:ph idx="1"/>
          </p:nvPr>
        </p:nvSpPr>
        <p:spPr>
          <a:xfrm>
            <a:off x="457200" y="1600200"/>
            <a:ext cx="8229600" cy="5087938"/>
          </a:xfrm>
        </p:spPr>
        <p:txBody>
          <a:bodyPr/>
          <a:lstStyle/>
          <a:p>
            <a:pPr eaLnBrk="1" hangingPunct="1">
              <a:buClrTx/>
            </a:pPr>
            <a:r>
              <a:rPr lang="en-US" altLang="en-US" b="1" dirty="0" smtClean="0"/>
              <a:t>The goal is to intervene so as to </a:t>
            </a:r>
            <a:r>
              <a:rPr lang="en-US" altLang="en-US" b="1" i="1" dirty="0" smtClean="0"/>
              <a:t>change those factors that are causing offenders to break the law</a:t>
            </a:r>
          </a:p>
          <a:p>
            <a:pPr lvl="1" eaLnBrk="1" hangingPunct="1">
              <a:buClrTx/>
            </a:pPr>
            <a:endParaRPr lang="en-US" altLang="en-US" sz="500" b="1" u="sng" dirty="0" smtClean="0"/>
          </a:p>
          <a:p>
            <a:pPr lvl="1" eaLnBrk="1" hangingPunct="1">
              <a:buClrTx/>
            </a:pPr>
            <a:r>
              <a:rPr lang="en-US" altLang="en-US" sz="2100" b="1" i="1" u="sng" dirty="0" smtClean="0"/>
              <a:t>Utilitarian</a:t>
            </a:r>
            <a:r>
              <a:rPr lang="en-US" altLang="en-US" sz="2100" b="1" i="1" dirty="0" smtClean="0"/>
              <a:t> </a:t>
            </a:r>
            <a:r>
              <a:rPr lang="en-US" altLang="en-US" sz="2100" b="1" dirty="0" smtClean="0"/>
              <a:t>theory</a:t>
            </a:r>
          </a:p>
          <a:p>
            <a:pPr eaLnBrk="1" hangingPunct="1">
              <a:buClrTx/>
            </a:pPr>
            <a:endParaRPr lang="en-US" altLang="en-US" sz="1000" b="1" dirty="0" smtClean="0"/>
          </a:p>
          <a:p>
            <a:pPr eaLnBrk="1" hangingPunct="1">
              <a:buClrTx/>
            </a:pPr>
            <a:r>
              <a:rPr lang="en-US" altLang="en-US" b="1" dirty="0" smtClean="0"/>
              <a:t>The assumption is made that crime is determined by factors (e.g., antisocial attitudes, bad companions, dysfunctional family life)</a:t>
            </a:r>
          </a:p>
          <a:p>
            <a:pPr lvl="1" eaLnBrk="1" hangingPunct="1">
              <a:buClrTx/>
            </a:pPr>
            <a:endParaRPr lang="en-US" altLang="en-US" sz="500" b="1" dirty="0" smtClean="0"/>
          </a:p>
          <a:p>
            <a:pPr lvl="1" eaLnBrk="1" hangingPunct="1">
              <a:buClrTx/>
            </a:pPr>
            <a:r>
              <a:rPr lang="en-US" altLang="en-US" b="1" dirty="0" smtClean="0"/>
              <a:t>Unless these criminogenic risks are targeted for change, then crime will continue </a:t>
            </a:r>
          </a:p>
          <a:p>
            <a:pPr lvl="1" eaLnBrk="1" hangingPunct="1">
              <a:buClrTx/>
            </a:pPr>
            <a:endParaRPr lang="en-US" altLang="en-US" sz="500" b="1" dirty="0" smtClean="0"/>
          </a:p>
          <a:p>
            <a:pPr lvl="1" eaLnBrk="1" hangingPunct="1">
              <a:buClrTx/>
            </a:pPr>
            <a:r>
              <a:rPr lang="en-US" altLang="en-US" b="1" dirty="0" smtClean="0"/>
              <a:t>Thus, crime is saved—recidivism is reduced—to the extent that correctional interventions succeed in altering the factors within or very close to offenders that move them to commit crimes </a:t>
            </a:r>
          </a:p>
        </p:txBody>
      </p:sp>
      <p:sp>
        <p:nvSpPr>
          <p:cNvPr id="3" name="Footer Placeholder 2"/>
          <p:cNvSpPr>
            <a:spLocks noGrp="1"/>
          </p:cNvSpPr>
          <p:nvPr>
            <p:ph type="ftr" sz="quarter" idx="11"/>
          </p:nvPr>
        </p:nvSpPr>
        <p:spPr>
          <a:xfrm>
            <a:off x="2612571"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5. Rehabilitation</a:t>
            </a:r>
          </a:p>
        </p:txBody>
      </p:sp>
      <p:sp>
        <p:nvSpPr>
          <p:cNvPr id="33794" name="Content Placeholder 2"/>
          <p:cNvSpPr>
            <a:spLocks noGrp="1"/>
          </p:cNvSpPr>
          <p:nvPr>
            <p:ph idx="1"/>
          </p:nvPr>
        </p:nvSpPr>
        <p:spPr/>
        <p:txBody>
          <a:bodyPr/>
          <a:lstStyle/>
          <a:p>
            <a:pPr eaLnBrk="1" hangingPunct="1">
              <a:buClrTx/>
            </a:pPr>
            <a:r>
              <a:rPr lang="en-US" altLang="en-US" b="1" dirty="0" smtClean="0"/>
              <a:t>Thus, rehabilitation theory predicts that if offenders are incapacitated—simply warehoused without treatment—then they will leave prison no better off, and worse off if they have been exposed to criminogenic risk factors while behind bars </a:t>
            </a:r>
          </a:p>
          <a:p>
            <a:pPr eaLnBrk="1" hangingPunct="1">
              <a:buClrTx/>
            </a:pPr>
            <a:endParaRPr lang="en-US" altLang="en-US" b="1" dirty="0" smtClean="0"/>
          </a:p>
          <a:p>
            <a:pPr eaLnBrk="1" hangingPunct="1">
              <a:buClrTx/>
            </a:pPr>
            <a:r>
              <a:rPr lang="en-US" altLang="en-US" b="1" dirty="0" smtClean="0"/>
              <a:t>The theory also predicts that deterrence-based policies will not be very effective in preventing reoffending because they are based on a limited, if not incorrect, theory of crime (crime is simply a rational choice) </a:t>
            </a:r>
          </a:p>
          <a:p>
            <a:pPr eaLnBrk="1" hangingPunct="1">
              <a:buFont typeface="Arial" pitchFamily="34" charset="0"/>
              <a:buNone/>
            </a:pPr>
            <a:endParaRPr lang="en-US" altLang="en-US" dirty="0" smtClean="0"/>
          </a:p>
        </p:txBody>
      </p:sp>
      <p:sp>
        <p:nvSpPr>
          <p:cNvPr id="3" name="Footer Placeholder 2"/>
          <p:cNvSpPr>
            <a:spLocks noGrp="1"/>
          </p:cNvSpPr>
          <p:nvPr>
            <p:ph type="ftr" sz="quarter" idx="11"/>
          </p:nvPr>
        </p:nvSpPr>
        <p:spPr>
          <a:xfrm>
            <a:off x="2405743"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5. Rehabilitation</a:t>
            </a:r>
          </a:p>
        </p:txBody>
      </p:sp>
      <p:sp>
        <p:nvSpPr>
          <p:cNvPr id="34818" name="Content Placeholder 2"/>
          <p:cNvSpPr>
            <a:spLocks noGrp="1"/>
          </p:cNvSpPr>
          <p:nvPr>
            <p:ph idx="1"/>
          </p:nvPr>
        </p:nvSpPr>
        <p:spPr/>
        <p:txBody>
          <a:bodyPr/>
          <a:lstStyle/>
          <a:p>
            <a:pPr eaLnBrk="1" hangingPunct="1">
              <a:buClrTx/>
            </a:pPr>
            <a:r>
              <a:rPr lang="en-US" altLang="en-US" sz="2600" b="1" dirty="0" smtClean="0"/>
              <a:t>Rehabilitation has its own challenges to overcome if it is to claim the mantle as the guiding theory of corrections </a:t>
            </a:r>
          </a:p>
          <a:p>
            <a:pPr lvl="1" eaLnBrk="1" hangingPunct="1">
              <a:buClrTx/>
            </a:pPr>
            <a:endParaRPr lang="en-US" altLang="en-US" sz="500" b="1" dirty="0" smtClean="0"/>
          </a:p>
          <a:p>
            <a:pPr lvl="1" eaLnBrk="1" hangingPunct="1">
              <a:buClrTx/>
            </a:pPr>
            <a:r>
              <a:rPr lang="en-US" altLang="en-US" sz="2200" b="1" dirty="0" smtClean="0"/>
              <a:t>It is not easy to change people who do not want to change and may have spent their whole lives developing into hard-core criminals </a:t>
            </a:r>
          </a:p>
          <a:p>
            <a:pPr lvl="1" eaLnBrk="1" hangingPunct="1">
              <a:buClrTx/>
            </a:pPr>
            <a:endParaRPr lang="en-US" altLang="en-US" sz="500" b="1" dirty="0" smtClean="0"/>
          </a:p>
          <a:p>
            <a:pPr lvl="1" eaLnBrk="1" hangingPunct="1">
              <a:buClrTx/>
            </a:pPr>
            <a:r>
              <a:rPr lang="en-US" altLang="en-US" sz="2200" b="1" dirty="0" smtClean="0"/>
              <a:t>Further, saving people within correctional agencies is difficult </a:t>
            </a:r>
          </a:p>
          <a:p>
            <a:pPr lvl="2" eaLnBrk="1" hangingPunct="1">
              <a:buClrTx/>
            </a:pPr>
            <a:endParaRPr lang="en-US" altLang="en-US" sz="200" b="1" dirty="0" smtClean="0"/>
          </a:p>
          <a:p>
            <a:pPr lvl="2" eaLnBrk="1" hangingPunct="1">
              <a:buClrTx/>
            </a:pPr>
            <a:r>
              <a:rPr lang="en-US" altLang="en-US" sz="2000" b="1" dirty="0" smtClean="0"/>
              <a:t>Prisons are hardly ideal therapeutic settings, and many correctional workers lack the professional orientation, therapeutic expertise, and organizational resources to deliver effective interventions </a:t>
            </a:r>
          </a:p>
          <a:p>
            <a:pPr eaLnBrk="1" hangingPunct="1"/>
            <a:endParaRPr lang="en-US" altLang="en-US" sz="2600" b="1" dirty="0" smtClean="0">
              <a:solidFill>
                <a:srgbClr val="FFFFFF"/>
              </a:solidFill>
            </a:endParaRPr>
          </a:p>
        </p:txBody>
      </p:sp>
      <p:sp>
        <p:nvSpPr>
          <p:cNvPr id="3" name="Footer Placeholder 2"/>
          <p:cNvSpPr>
            <a:spLocks noGrp="1"/>
          </p:cNvSpPr>
          <p:nvPr>
            <p:ph type="ftr" sz="quarter" idx="11"/>
          </p:nvPr>
        </p:nvSpPr>
        <p:spPr>
          <a:xfrm>
            <a:off x="2547257"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rgbClr val="FFFFFF"/>
                </a:solidFill>
                <a:ea typeface="+mj-ea"/>
                <a:cs typeface="+mj-cs"/>
              </a:rPr>
              <a:t>6. Reentry</a:t>
            </a:r>
            <a:endParaRPr lang="en-US" b="1" dirty="0">
              <a:solidFill>
                <a:srgbClr val="FFFFFF"/>
              </a:solidFill>
              <a:ea typeface="+mj-ea"/>
              <a:cs typeface="+mj-cs"/>
            </a:endParaRPr>
          </a:p>
        </p:txBody>
      </p:sp>
      <p:sp>
        <p:nvSpPr>
          <p:cNvPr id="35842" name="Content Placeholder 2"/>
          <p:cNvSpPr>
            <a:spLocks noGrp="1"/>
          </p:cNvSpPr>
          <p:nvPr>
            <p:ph idx="1"/>
          </p:nvPr>
        </p:nvSpPr>
        <p:spPr>
          <a:xfrm>
            <a:off x="457200" y="1600200"/>
            <a:ext cx="8229600" cy="5076825"/>
          </a:xfrm>
        </p:spPr>
        <p:txBody>
          <a:bodyPr/>
          <a:lstStyle/>
          <a:p>
            <a:pPr eaLnBrk="1" hangingPunct="1">
              <a:lnSpc>
                <a:spcPct val="80000"/>
              </a:lnSpc>
              <a:buClrTx/>
            </a:pPr>
            <a:r>
              <a:rPr lang="en-US" altLang="en-US" sz="2200" b="1" dirty="0" smtClean="0"/>
              <a:t>The main difficulty of mass imprisonment is that more than 1.5 million inmates are housed on any given day in state and federal prisons: </a:t>
            </a:r>
          </a:p>
          <a:p>
            <a:pPr eaLnBrk="1" hangingPunct="1">
              <a:lnSpc>
                <a:spcPct val="80000"/>
              </a:lnSpc>
              <a:buClrTx/>
            </a:pPr>
            <a:endParaRPr lang="en-US" altLang="en-US" sz="600" b="1" dirty="0" smtClean="0"/>
          </a:p>
          <a:p>
            <a:pPr lvl="1" eaLnBrk="1" hangingPunct="1">
              <a:lnSpc>
                <a:spcPct val="80000"/>
              </a:lnSpc>
              <a:buClrTx/>
            </a:pPr>
            <a:r>
              <a:rPr lang="en-US" altLang="en-US" sz="1900" b="1" dirty="0" smtClean="0"/>
              <a:t>And when you send a lot of people to                                                              prison, a lot of people come out of                                                                prison</a:t>
            </a:r>
          </a:p>
          <a:p>
            <a:pPr eaLnBrk="1" hangingPunct="1">
              <a:lnSpc>
                <a:spcPct val="80000"/>
              </a:lnSpc>
              <a:buClrTx/>
            </a:pPr>
            <a:endParaRPr lang="en-US" altLang="en-US" sz="1000" b="1" dirty="0" smtClean="0"/>
          </a:p>
          <a:p>
            <a:pPr eaLnBrk="1" hangingPunct="1">
              <a:lnSpc>
                <a:spcPct val="80000"/>
              </a:lnSpc>
              <a:buClrTx/>
            </a:pPr>
            <a:r>
              <a:rPr lang="en-US" altLang="en-US" sz="2200" b="1" dirty="0" smtClean="0"/>
              <a:t>In the 1960s and 1970s, calls were made                                                             to “reintegrate” inmates returning to the                                              community </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Yet this concern was muted and unorganized </a:t>
            </a:r>
          </a:p>
          <a:p>
            <a:pPr eaLnBrk="1" hangingPunct="1">
              <a:lnSpc>
                <a:spcPct val="80000"/>
              </a:lnSpc>
              <a:buClrTx/>
            </a:pPr>
            <a:endParaRPr lang="en-US" altLang="en-US" sz="1000" b="1" dirty="0" smtClean="0"/>
          </a:p>
          <a:p>
            <a:pPr eaLnBrk="1" hangingPunct="1">
              <a:lnSpc>
                <a:spcPct val="80000"/>
              </a:lnSpc>
              <a:buClrTx/>
            </a:pPr>
            <a:r>
              <a:rPr lang="en-US" altLang="en-US" sz="2200" b="1" dirty="0" smtClean="0"/>
              <a:t>The number of released inmates from state and federal prisons first topped 200,000 in 1983 and 300,000 in 1988 </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New records were set in rather quick order: 400,000 was reached just two years later in 1990; 500,000 was surpassed in 1997; and 600,000 was attained in 2000 </a:t>
            </a:r>
          </a:p>
        </p:txBody>
      </p:sp>
      <p:grpSp>
        <p:nvGrpSpPr>
          <p:cNvPr id="35843" name="Group 6"/>
          <p:cNvGrpSpPr>
            <a:grpSpLocks/>
          </p:cNvGrpSpPr>
          <p:nvPr/>
        </p:nvGrpSpPr>
        <p:grpSpPr bwMode="auto">
          <a:xfrm>
            <a:off x="5053013" y="2482850"/>
            <a:ext cx="3857625" cy="1173163"/>
            <a:chOff x="5188857" y="223016"/>
            <a:chExt cx="3858381" cy="1173238"/>
          </a:xfrm>
        </p:grpSpPr>
        <p:sp>
          <p:nvSpPr>
            <p:cNvPr id="6" name="Oval Callout 5"/>
            <p:cNvSpPr>
              <a:spLocks noChangeArrowheads="1"/>
            </p:cNvSpPr>
            <p:nvPr/>
          </p:nvSpPr>
          <p:spPr bwMode="auto">
            <a:xfrm>
              <a:off x="5188857" y="223016"/>
              <a:ext cx="3858381" cy="1173238"/>
            </a:xfrm>
            <a:prstGeom prst="wedgeEllipseCallout">
              <a:avLst>
                <a:gd name="adj1" fmla="val -20833"/>
                <a:gd name="adj2" fmla="val 62500"/>
              </a:avLst>
            </a:prstGeom>
            <a:solidFill>
              <a:srgbClr val="FFFFFF"/>
            </a:solidFill>
            <a:ln w="9525">
              <a:solidFill>
                <a:schemeClr val="accent1"/>
              </a:solidFill>
              <a:miter lim="800000"/>
              <a:headEnd/>
              <a:tailEnd/>
            </a:ln>
            <a:effectLst>
              <a:outerShdw blurRad="38100" dist="25401" dir="2700000" algn="br" rotWithShape="0">
                <a:srgbClr val="808080">
                  <a:alpha val="59998"/>
                </a:srgbClr>
              </a:outerShdw>
            </a:effectLst>
          </p:spPr>
          <p:txBody>
            <a:bodyPr anchor="ctr"/>
            <a:lstStyle/>
            <a:p>
              <a:pPr algn="ctr" fontAlgn="auto">
                <a:spcBef>
                  <a:spcPts val="0"/>
                </a:spcBef>
                <a:spcAft>
                  <a:spcPts val="0"/>
                </a:spcAft>
                <a:defRPr/>
              </a:pPr>
              <a:endParaRPr lang="en-US">
                <a:solidFill>
                  <a:schemeClr val="lt1"/>
                </a:solidFill>
                <a:latin typeface="+mn-lt"/>
                <a:ea typeface="+mn-ea"/>
              </a:endParaRPr>
            </a:p>
          </p:txBody>
        </p:sp>
        <p:sp>
          <p:nvSpPr>
            <p:cNvPr id="35845" name="TextBox 4"/>
            <p:cNvSpPr txBox="1">
              <a:spLocks noChangeArrowheads="1"/>
            </p:cNvSpPr>
            <p:nvPr/>
          </p:nvSpPr>
          <p:spPr bwMode="auto">
            <a:xfrm>
              <a:off x="5491243" y="393692"/>
              <a:ext cx="319556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Goudy Old Style" pitchFamily="18" charset="0"/>
                  <a:ea typeface="MS PGothic" pitchFamily="34" charset="-128"/>
                </a:defRPr>
              </a:lvl1pPr>
              <a:lvl2pPr marL="742950" indent="-285750" eaLnBrk="0" hangingPunct="0">
                <a:defRPr sz="2400">
                  <a:solidFill>
                    <a:schemeClr val="tx1"/>
                  </a:solidFill>
                  <a:latin typeface="Goudy Old Style" pitchFamily="18" charset="0"/>
                  <a:ea typeface="MS PGothic" pitchFamily="34" charset="-128"/>
                </a:defRPr>
              </a:lvl2pPr>
              <a:lvl3pPr marL="1143000" indent="-228600" eaLnBrk="0" hangingPunct="0">
                <a:defRPr sz="2400">
                  <a:solidFill>
                    <a:schemeClr val="tx1"/>
                  </a:solidFill>
                  <a:latin typeface="Goudy Old Style" pitchFamily="18" charset="0"/>
                  <a:ea typeface="MS PGothic" pitchFamily="34" charset="-128"/>
                </a:defRPr>
              </a:lvl3pPr>
              <a:lvl4pPr marL="1600200" indent="-228600" eaLnBrk="0" hangingPunct="0">
                <a:defRPr sz="2400">
                  <a:solidFill>
                    <a:schemeClr val="tx1"/>
                  </a:solidFill>
                  <a:latin typeface="Goudy Old Style" pitchFamily="18" charset="0"/>
                  <a:ea typeface="MS PGothic" pitchFamily="34" charset="-128"/>
                </a:defRPr>
              </a:lvl4pPr>
              <a:lvl5pPr marL="2057400" indent="-228600" eaLnBrk="0" hangingPunct="0">
                <a:defRPr sz="2400">
                  <a:solidFill>
                    <a:schemeClr val="tx1"/>
                  </a:solidFill>
                  <a:latin typeface="Goudy Old Style" pitchFamily="18" charset="0"/>
                  <a:ea typeface="MS PGothic" pitchFamily="34" charset="-128"/>
                </a:defRPr>
              </a:lvl5pPr>
              <a:lvl6pPr marL="2514600" indent="-228600" defTabSz="457200" eaLnBrk="0" fontAlgn="base" hangingPunct="0">
                <a:spcBef>
                  <a:spcPct val="0"/>
                </a:spcBef>
                <a:spcAft>
                  <a:spcPct val="0"/>
                </a:spcAft>
                <a:defRPr sz="2400">
                  <a:solidFill>
                    <a:schemeClr val="tx1"/>
                  </a:solidFill>
                  <a:latin typeface="Goudy Old Style" pitchFamily="18" charset="0"/>
                  <a:ea typeface="MS PGothic" pitchFamily="34" charset="-128"/>
                </a:defRPr>
              </a:lvl6pPr>
              <a:lvl7pPr marL="2971800" indent="-228600" defTabSz="457200" eaLnBrk="0" fontAlgn="base" hangingPunct="0">
                <a:spcBef>
                  <a:spcPct val="0"/>
                </a:spcBef>
                <a:spcAft>
                  <a:spcPct val="0"/>
                </a:spcAft>
                <a:defRPr sz="2400">
                  <a:solidFill>
                    <a:schemeClr val="tx1"/>
                  </a:solidFill>
                  <a:latin typeface="Goudy Old Style" pitchFamily="18" charset="0"/>
                  <a:ea typeface="MS PGothic" pitchFamily="34" charset="-128"/>
                </a:defRPr>
              </a:lvl7pPr>
              <a:lvl8pPr marL="3429000" indent="-228600" defTabSz="457200" eaLnBrk="0" fontAlgn="base" hangingPunct="0">
                <a:spcBef>
                  <a:spcPct val="0"/>
                </a:spcBef>
                <a:spcAft>
                  <a:spcPct val="0"/>
                </a:spcAft>
                <a:defRPr sz="2400">
                  <a:solidFill>
                    <a:schemeClr val="tx1"/>
                  </a:solidFill>
                  <a:latin typeface="Goudy Old Style" pitchFamily="18" charset="0"/>
                  <a:ea typeface="MS PGothic" pitchFamily="34" charset="-128"/>
                </a:defRPr>
              </a:lvl8pPr>
              <a:lvl9pPr marL="3886200" indent="-228600" defTabSz="457200" eaLnBrk="0" fontAlgn="base" hangingPunct="0">
                <a:spcBef>
                  <a:spcPct val="0"/>
                </a:spcBef>
                <a:spcAft>
                  <a:spcPct val="0"/>
                </a:spcAft>
                <a:defRPr sz="2400">
                  <a:solidFill>
                    <a:schemeClr val="tx1"/>
                  </a:solidFill>
                  <a:latin typeface="Goudy Old Style" pitchFamily="18" charset="0"/>
                  <a:ea typeface="MS PGothic" pitchFamily="34" charset="-128"/>
                </a:defRPr>
              </a:lvl9pPr>
            </a:lstStyle>
            <a:p>
              <a:pPr algn="ctr" eaLnBrk="1" hangingPunct="1"/>
              <a:r>
                <a:rPr lang="en-US" altLang="en-US" sz="1800" dirty="0"/>
                <a:t>“iron law of imprisonment:    they all come back”</a:t>
              </a:r>
            </a:p>
            <a:p>
              <a:pPr algn="ctr" eaLnBrk="1" hangingPunct="1"/>
              <a:r>
                <a:rPr lang="en-US" altLang="en-US" sz="1800" dirty="0"/>
                <a:t>--Jeremy Travis (2005)</a:t>
              </a:r>
            </a:p>
          </p:txBody>
        </p:sp>
      </p:grpSp>
      <p:sp>
        <p:nvSpPr>
          <p:cNvPr id="3" name="Footer Placeholder 2"/>
          <p:cNvSpPr>
            <a:spLocks noGrp="1"/>
          </p:cNvSpPr>
          <p:nvPr>
            <p:ph type="ftr" sz="quarter" idx="11"/>
          </p:nvPr>
        </p:nvSpPr>
        <p:spPr>
          <a:xfrm>
            <a:off x="2383972"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rgbClr val="FFFFFF"/>
                </a:solidFill>
                <a:ea typeface="+mj-ea"/>
                <a:cs typeface="+mj-cs"/>
              </a:rPr>
              <a:t>6. Reentry</a:t>
            </a:r>
          </a:p>
        </p:txBody>
      </p:sp>
      <p:sp>
        <p:nvSpPr>
          <p:cNvPr id="36866" name="Content Placeholder 2"/>
          <p:cNvSpPr>
            <a:spLocks noGrp="1"/>
          </p:cNvSpPr>
          <p:nvPr>
            <p:ph idx="1"/>
          </p:nvPr>
        </p:nvSpPr>
        <p:spPr/>
        <p:txBody>
          <a:bodyPr/>
          <a:lstStyle/>
          <a:p>
            <a:pPr eaLnBrk="1" hangingPunct="1">
              <a:lnSpc>
                <a:spcPct val="90000"/>
              </a:lnSpc>
              <a:buClrTx/>
            </a:pPr>
            <a:r>
              <a:rPr lang="en-US" altLang="en-US" b="1" dirty="0" smtClean="0"/>
              <a:t>By the time Travis published his book in 2005 (</a:t>
            </a:r>
            <a:r>
              <a:rPr lang="en-US" altLang="en-US" b="1" i="1" dirty="0" smtClean="0"/>
              <a:t>But They All Come Back</a:t>
            </a:r>
            <a:r>
              <a:rPr lang="en-US" altLang="en-US" b="1" dirty="0" smtClean="0"/>
              <a:t>), more than 700,000 inmates were being released annually—a figure that rose to a high mark of 729,749 in 2009</a:t>
            </a:r>
          </a:p>
          <a:p>
            <a:pPr eaLnBrk="1" hangingPunct="1">
              <a:lnSpc>
                <a:spcPct val="90000"/>
              </a:lnSpc>
              <a:buClrTx/>
            </a:pPr>
            <a:endParaRPr lang="en-US" altLang="en-US" sz="1100" b="1" dirty="0" smtClean="0"/>
          </a:p>
          <a:p>
            <a:pPr eaLnBrk="1" hangingPunct="1">
              <a:lnSpc>
                <a:spcPct val="90000"/>
              </a:lnSpc>
              <a:buClrTx/>
            </a:pPr>
            <a:r>
              <a:rPr lang="en-US" altLang="en-US" b="1" dirty="0" smtClean="0"/>
              <a:t>Along with Joan </a:t>
            </a:r>
            <a:r>
              <a:rPr lang="en-US" altLang="en-US" b="1" dirty="0" err="1" smtClean="0"/>
              <a:t>Petersilia</a:t>
            </a:r>
            <a:r>
              <a:rPr lang="en-US" altLang="en-US" b="1" dirty="0" smtClean="0"/>
              <a:t> (2003), who wrote a similar book around the same time (called </a:t>
            </a:r>
            <a:r>
              <a:rPr lang="en-US" altLang="en-US" b="1" i="1" dirty="0" smtClean="0"/>
              <a:t>When Prisoners Come Home</a:t>
            </a:r>
            <a:r>
              <a:rPr lang="en-US" altLang="en-US" b="1" dirty="0" smtClean="0"/>
              <a:t>), his message was now difficult to ignore: </a:t>
            </a:r>
          </a:p>
          <a:p>
            <a:pPr lvl="1" eaLnBrk="1" hangingPunct="1">
              <a:lnSpc>
                <a:spcPct val="90000"/>
              </a:lnSpc>
              <a:buClrTx/>
            </a:pPr>
            <a:endParaRPr lang="en-US" altLang="en-US" sz="500" b="1" dirty="0" smtClean="0"/>
          </a:p>
          <a:p>
            <a:pPr lvl="1" eaLnBrk="1" hangingPunct="1">
              <a:lnSpc>
                <a:spcPct val="90000"/>
              </a:lnSpc>
              <a:buClrTx/>
            </a:pPr>
            <a:r>
              <a:rPr lang="en-US" altLang="en-US" b="1" dirty="0" smtClean="0"/>
              <a:t>We have to do something about the horde of inmates returning to our communities who then often are arrested and sent back to prison (Clear, 2007) </a:t>
            </a:r>
          </a:p>
          <a:p>
            <a:pPr eaLnBrk="1" hangingPunct="1">
              <a:lnSpc>
                <a:spcPct val="90000"/>
              </a:lnSpc>
              <a:buClrTx/>
            </a:pPr>
            <a:endParaRPr lang="en-US" altLang="en-US" sz="1100" b="1" dirty="0" smtClean="0"/>
          </a:p>
          <a:p>
            <a:pPr eaLnBrk="1" hangingPunct="1">
              <a:lnSpc>
                <a:spcPct val="90000"/>
              </a:lnSpc>
              <a:buClrTx/>
            </a:pPr>
            <a:r>
              <a:rPr lang="en-US" altLang="en-US" b="1" dirty="0" smtClean="0"/>
              <a:t>The number of released inmates has fallen more than 100,000 inmates, down to 623,337 in 2013 </a:t>
            </a:r>
          </a:p>
          <a:p>
            <a:pPr lvl="1" eaLnBrk="1" hangingPunct="1">
              <a:lnSpc>
                <a:spcPct val="90000"/>
              </a:lnSpc>
              <a:buClrTx/>
            </a:pPr>
            <a:endParaRPr lang="en-US" altLang="en-US" sz="500" b="1" dirty="0" smtClean="0"/>
          </a:p>
          <a:p>
            <a:pPr lvl="1" eaLnBrk="1" hangingPunct="1">
              <a:lnSpc>
                <a:spcPct val="90000"/>
              </a:lnSpc>
              <a:buClrTx/>
            </a:pPr>
            <a:r>
              <a:rPr lang="en-US" altLang="en-US" b="1" dirty="0" smtClean="0"/>
              <a:t>But this is still a large population</a:t>
            </a:r>
          </a:p>
          <a:p>
            <a:pPr eaLnBrk="1" hangingPunct="1">
              <a:lnSpc>
                <a:spcPct val="90000"/>
              </a:lnSpc>
            </a:pPr>
            <a:endParaRPr lang="en-US" altLang="en-US" dirty="0" smtClean="0">
              <a:solidFill>
                <a:srgbClr val="FFFFFF"/>
              </a:solidFill>
            </a:endParaRPr>
          </a:p>
          <a:p>
            <a:pPr eaLnBrk="1" hangingPunct="1">
              <a:lnSpc>
                <a:spcPct val="90000"/>
              </a:lnSpc>
            </a:pPr>
            <a:endParaRPr lang="en-US" altLang="en-US" dirty="0" smtClean="0">
              <a:solidFill>
                <a:srgbClr val="FFFFFF"/>
              </a:solidFill>
            </a:endParaRPr>
          </a:p>
        </p:txBody>
      </p:sp>
      <p:sp>
        <p:nvSpPr>
          <p:cNvPr id="3" name="Footer Placeholder 2"/>
          <p:cNvSpPr>
            <a:spLocks noGrp="1"/>
          </p:cNvSpPr>
          <p:nvPr>
            <p:ph type="ftr" sz="quarter" idx="11"/>
          </p:nvPr>
        </p:nvSpPr>
        <p:spPr>
          <a:xfrm>
            <a:off x="2362200"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6. Reentry</a:t>
            </a:r>
          </a:p>
        </p:txBody>
      </p:sp>
      <p:sp>
        <p:nvSpPr>
          <p:cNvPr id="37890" name="Content Placeholder 2"/>
          <p:cNvSpPr>
            <a:spLocks noGrp="1"/>
          </p:cNvSpPr>
          <p:nvPr>
            <p:ph idx="1"/>
          </p:nvPr>
        </p:nvSpPr>
        <p:spPr/>
        <p:txBody>
          <a:bodyPr/>
          <a:lstStyle/>
          <a:p>
            <a:pPr eaLnBrk="1" hangingPunct="1">
              <a:lnSpc>
                <a:spcPct val="90000"/>
              </a:lnSpc>
              <a:buClrTx/>
            </a:pPr>
            <a:r>
              <a:rPr lang="en-US" altLang="en-US" b="1" dirty="0" smtClean="0"/>
              <a:t>But there was one more clever thing that Travis—and </a:t>
            </a:r>
            <a:r>
              <a:rPr lang="en-US" altLang="en-US" b="1" dirty="0" err="1" smtClean="0"/>
              <a:t>Petersilia</a:t>
            </a:r>
            <a:r>
              <a:rPr lang="en-US" altLang="en-US" b="1" dirty="0" smtClean="0"/>
              <a:t>—both did: They used the word </a:t>
            </a:r>
            <a:r>
              <a:rPr lang="en-US" altLang="en-US" b="1" i="1" dirty="0" smtClean="0"/>
              <a:t>reentry </a:t>
            </a:r>
            <a:endParaRPr lang="en-US" altLang="en-US" b="1" dirty="0" smtClean="0"/>
          </a:p>
          <a:p>
            <a:pPr lvl="1" eaLnBrk="1" hangingPunct="1">
              <a:lnSpc>
                <a:spcPct val="90000"/>
              </a:lnSpc>
              <a:buClrTx/>
            </a:pPr>
            <a:endParaRPr lang="en-US" altLang="en-US" sz="500" b="1" dirty="0" smtClean="0"/>
          </a:p>
          <a:p>
            <a:pPr lvl="1" eaLnBrk="1" hangingPunct="1">
              <a:lnSpc>
                <a:spcPct val="90000"/>
              </a:lnSpc>
              <a:buClrTx/>
            </a:pPr>
            <a:r>
              <a:rPr lang="en-US" altLang="en-US" b="1" dirty="0" smtClean="0"/>
              <a:t>The word reentry captured the reality that inmates are not simply being “released” or “returning” to society </a:t>
            </a:r>
          </a:p>
          <a:p>
            <a:pPr lvl="1" eaLnBrk="1" hangingPunct="1">
              <a:lnSpc>
                <a:spcPct val="90000"/>
              </a:lnSpc>
              <a:buClrTx/>
            </a:pPr>
            <a:endParaRPr lang="en-US" altLang="en-US" sz="500" b="1" dirty="0" smtClean="0"/>
          </a:p>
          <a:p>
            <a:pPr lvl="1" eaLnBrk="1" hangingPunct="1">
              <a:lnSpc>
                <a:spcPct val="90000"/>
              </a:lnSpc>
              <a:buClrTx/>
            </a:pPr>
            <a:r>
              <a:rPr lang="en-US" altLang="en-US" b="1" dirty="0" smtClean="0"/>
              <a:t>Rather, they undergo an inevitable experience of having to leave prison and reenter a social life that they have been kept away from for a lengthy period</a:t>
            </a:r>
          </a:p>
          <a:p>
            <a:pPr eaLnBrk="1" hangingPunct="1">
              <a:lnSpc>
                <a:spcPct val="90000"/>
              </a:lnSpc>
              <a:buClrTx/>
            </a:pPr>
            <a:endParaRPr lang="en-US" altLang="en-US" sz="1100" b="1" dirty="0" smtClean="0"/>
          </a:p>
          <a:p>
            <a:pPr eaLnBrk="1" hangingPunct="1">
              <a:lnSpc>
                <a:spcPct val="90000"/>
              </a:lnSpc>
              <a:buClrTx/>
            </a:pPr>
            <a:r>
              <a:rPr lang="en-US" altLang="en-US" b="1" dirty="0" smtClean="0"/>
              <a:t>This theory is not the same as other theories that apply to virtually the entire correctional process, because it is focused only one component of this system </a:t>
            </a:r>
          </a:p>
          <a:p>
            <a:pPr lvl="1" eaLnBrk="1" hangingPunct="1">
              <a:lnSpc>
                <a:spcPct val="90000"/>
              </a:lnSpc>
              <a:buClrTx/>
            </a:pPr>
            <a:endParaRPr lang="en-US" altLang="en-US" sz="500" b="1" dirty="0" smtClean="0"/>
          </a:p>
          <a:p>
            <a:pPr lvl="1" eaLnBrk="1" hangingPunct="1">
              <a:lnSpc>
                <a:spcPct val="90000"/>
              </a:lnSpc>
              <a:buClrTx/>
            </a:pPr>
            <a:r>
              <a:rPr lang="en-US" altLang="en-US" b="1" dirty="0" smtClean="0"/>
              <a:t>Involves rehabilitation</a:t>
            </a:r>
          </a:p>
          <a:p>
            <a:pPr lvl="1" eaLnBrk="1" hangingPunct="1">
              <a:lnSpc>
                <a:spcPct val="90000"/>
              </a:lnSpc>
              <a:buClrTx/>
            </a:pPr>
            <a:endParaRPr lang="en-US" altLang="en-US" sz="500" b="1" i="1" u="sng" dirty="0" smtClean="0"/>
          </a:p>
          <a:p>
            <a:pPr lvl="1" eaLnBrk="1" hangingPunct="1">
              <a:lnSpc>
                <a:spcPct val="90000"/>
              </a:lnSpc>
              <a:buClrTx/>
            </a:pPr>
            <a:r>
              <a:rPr lang="en-US" altLang="en-US" b="1" i="1" u="sng" dirty="0" smtClean="0"/>
              <a:t>Utilitarian</a:t>
            </a:r>
            <a:r>
              <a:rPr lang="en-US" altLang="en-US" b="1" i="1" dirty="0" smtClean="0"/>
              <a:t> </a:t>
            </a:r>
            <a:r>
              <a:rPr lang="en-US" altLang="en-US" b="1" dirty="0" smtClean="0"/>
              <a:t>theory</a:t>
            </a:r>
          </a:p>
          <a:p>
            <a:pPr eaLnBrk="1" hangingPunct="1">
              <a:lnSpc>
                <a:spcPct val="90000"/>
              </a:lnSpc>
            </a:pPr>
            <a:endParaRPr lang="en-US" altLang="en-US" dirty="0" smtClean="0">
              <a:solidFill>
                <a:srgbClr val="FFFFFF"/>
              </a:solidFill>
            </a:endParaRPr>
          </a:p>
        </p:txBody>
      </p:sp>
      <p:sp>
        <p:nvSpPr>
          <p:cNvPr id="3" name="Footer Placeholder 2"/>
          <p:cNvSpPr>
            <a:spLocks noGrp="1"/>
          </p:cNvSpPr>
          <p:nvPr>
            <p:ph type="ftr" sz="quarter" idx="11"/>
          </p:nvPr>
        </p:nvSpPr>
        <p:spPr>
          <a:xfrm>
            <a:off x="2351314"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6. Reentry</a:t>
            </a:r>
          </a:p>
        </p:txBody>
      </p:sp>
      <p:sp>
        <p:nvSpPr>
          <p:cNvPr id="38914" name="Content Placeholder 2"/>
          <p:cNvSpPr>
            <a:spLocks noGrp="1"/>
          </p:cNvSpPr>
          <p:nvPr>
            <p:ph idx="1"/>
          </p:nvPr>
        </p:nvSpPr>
        <p:spPr/>
        <p:txBody>
          <a:bodyPr/>
          <a:lstStyle/>
          <a:p>
            <a:pPr eaLnBrk="1" hangingPunct="1">
              <a:lnSpc>
                <a:spcPct val="90000"/>
              </a:lnSpc>
              <a:buClrTx/>
            </a:pPr>
            <a:r>
              <a:rPr lang="en-US" altLang="en-US" b="1" dirty="0" smtClean="0"/>
              <a:t>Definition:</a:t>
            </a:r>
          </a:p>
          <a:p>
            <a:pPr lvl="1" eaLnBrk="1" hangingPunct="1">
              <a:lnSpc>
                <a:spcPct val="90000"/>
              </a:lnSpc>
              <a:buClrTx/>
            </a:pPr>
            <a:endParaRPr lang="en-US" altLang="en-US" sz="600" b="1" dirty="0" smtClean="0"/>
          </a:p>
          <a:p>
            <a:pPr lvl="1" eaLnBrk="1" hangingPunct="1">
              <a:lnSpc>
                <a:spcPct val="90000"/>
              </a:lnSpc>
              <a:buClrTx/>
            </a:pPr>
            <a:r>
              <a:rPr lang="en-US" altLang="en-US" b="1" dirty="0" smtClean="0"/>
              <a:t>Reentry is defined as the transition of offenders from an institution into the community, typically under some form of correctional supervision </a:t>
            </a:r>
          </a:p>
          <a:p>
            <a:pPr eaLnBrk="1" hangingPunct="1">
              <a:lnSpc>
                <a:spcPct val="90000"/>
              </a:lnSpc>
              <a:buClrTx/>
            </a:pPr>
            <a:endParaRPr lang="en-US" altLang="en-US" sz="1100" b="1" dirty="0" smtClean="0"/>
          </a:p>
          <a:p>
            <a:pPr eaLnBrk="1" hangingPunct="1">
              <a:lnSpc>
                <a:spcPct val="90000"/>
              </a:lnSpc>
              <a:buClrTx/>
            </a:pPr>
            <a:r>
              <a:rPr lang="en-US" altLang="en-US" b="1" dirty="0" smtClean="0"/>
              <a:t>Reentry is a planned correctional intervention designed to facilitate an inmate’s return to society so as to prevent further recidivism </a:t>
            </a:r>
          </a:p>
          <a:p>
            <a:pPr eaLnBrk="1" hangingPunct="1">
              <a:lnSpc>
                <a:spcPct val="90000"/>
              </a:lnSpc>
              <a:buClrTx/>
            </a:pPr>
            <a:endParaRPr lang="en-US" altLang="en-US" sz="1100" b="1" dirty="0" smtClean="0"/>
          </a:p>
          <a:p>
            <a:pPr eaLnBrk="1" hangingPunct="1">
              <a:lnSpc>
                <a:spcPct val="90000"/>
              </a:lnSpc>
              <a:buClrTx/>
            </a:pPr>
            <a:r>
              <a:rPr lang="en-US" altLang="en-US" b="1" dirty="0" smtClean="0"/>
              <a:t>Programs can be undertaken in one of three phases (or across all three phases):</a:t>
            </a:r>
          </a:p>
          <a:p>
            <a:pPr lvl="1" eaLnBrk="1" hangingPunct="1">
              <a:lnSpc>
                <a:spcPct val="90000"/>
              </a:lnSpc>
              <a:buClrTx/>
              <a:buFont typeface="Goudy Old Style" pitchFamily="18" charset="0"/>
              <a:buAutoNum type="arabicPeriod"/>
            </a:pPr>
            <a:endParaRPr lang="en-US" altLang="en-US" sz="500" b="1" dirty="0" smtClean="0"/>
          </a:p>
          <a:p>
            <a:pPr lvl="1" eaLnBrk="1" hangingPunct="1">
              <a:lnSpc>
                <a:spcPct val="90000"/>
              </a:lnSpc>
              <a:buClrTx/>
              <a:buFont typeface="Goudy Old Style" pitchFamily="18" charset="0"/>
              <a:buAutoNum type="arabicPeriod"/>
            </a:pPr>
            <a:r>
              <a:rPr lang="en-US" altLang="en-US" b="1" dirty="0" smtClean="0"/>
              <a:t>During incarceration</a:t>
            </a:r>
          </a:p>
          <a:p>
            <a:pPr lvl="1" eaLnBrk="1" hangingPunct="1">
              <a:lnSpc>
                <a:spcPct val="90000"/>
              </a:lnSpc>
              <a:buClrTx/>
              <a:buFont typeface="Goudy Old Style" pitchFamily="18" charset="0"/>
              <a:buAutoNum type="arabicPeriod"/>
            </a:pPr>
            <a:endParaRPr lang="en-US" altLang="en-US" sz="500" b="1" dirty="0" smtClean="0"/>
          </a:p>
          <a:p>
            <a:pPr lvl="1" eaLnBrk="1" hangingPunct="1">
              <a:lnSpc>
                <a:spcPct val="90000"/>
              </a:lnSpc>
              <a:buClrTx/>
              <a:buFont typeface="Goudy Old Style" pitchFamily="18" charset="0"/>
              <a:buAutoNum type="arabicPeriod"/>
            </a:pPr>
            <a:r>
              <a:rPr lang="en-US" altLang="en-US" b="1" dirty="0" smtClean="0"/>
              <a:t>During a period that spans or immediately follows incarceration (e.g., a halfway house)</a:t>
            </a:r>
          </a:p>
          <a:p>
            <a:pPr lvl="1" eaLnBrk="1" hangingPunct="1">
              <a:lnSpc>
                <a:spcPct val="90000"/>
              </a:lnSpc>
              <a:buClrTx/>
              <a:buFont typeface="Goudy Old Style" pitchFamily="18" charset="0"/>
              <a:buAutoNum type="arabicPeriod"/>
            </a:pPr>
            <a:endParaRPr lang="en-US" altLang="en-US" sz="500" b="1" dirty="0" smtClean="0"/>
          </a:p>
          <a:p>
            <a:pPr lvl="1" eaLnBrk="1" hangingPunct="1">
              <a:lnSpc>
                <a:spcPct val="90000"/>
              </a:lnSpc>
              <a:buClrTx/>
              <a:buFont typeface="Goudy Old Style" pitchFamily="18" charset="0"/>
              <a:buAutoNum type="arabicPeriod"/>
            </a:pPr>
            <a:r>
              <a:rPr lang="en-US" altLang="en-US" b="1" dirty="0" smtClean="0"/>
              <a:t>Fully after incarceration</a:t>
            </a:r>
          </a:p>
        </p:txBody>
      </p:sp>
      <p:sp>
        <p:nvSpPr>
          <p:cNvPr id="3" name="Footer Placeholder 2"/>
          <p:cNvSpPr>
            <a:spLocks noGrp="1"/>
          </p:cNvSpPr>
          <p:nvPr>
            <p:ph type="ftr" sz="quarter" idx="11"/>
          </p:nvPr>
        </p:nvSpPr>
        <p:spPr>
          <a:xfrm>
            <a:off x="2438400"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6. Reentry</a:t>
            </a:r>
          </a:p>
        </p:txBody>
      </p:sp>
      <p:sp>
        <p:nvSpPr>
          <p:cNvPr id="39938" name="Content Placeholder 2"/>
          <p:cNvSpPr>
            <a:spLocks noGrp="1"/>
          </p:cNvSpPr>
          <p:nvPr>
            <p:ph idx="1"/>
          </p:nvPr>
        </p:nvSpPr>
        <p:spPr>
          <a:xfrm>
            <a:off x="457200" y="1600200"/>
            <a:ext cx="8229600" cy="5051425"/>
          </a:xfrm>
        </p:spPr>
        <p:txBody>
          <a:bodyPr/>
          <a:lstStyle/>
          <a:p>
            <a:pPr eaLnBrk="1" hangingPunct="1">
              <a:lnSpc>
                <a:spcPct val="80000"/>
              </a:lnSpc>
              <a:buClrTx/>
            </a:pPr>
            <a:r>
              <a:rPr lang="en-US" altLang="en-US" sz="2200" b="1" dirty="0" smtClean="0"/>
              <a:t>Involves two central components intended to </a:t>
            </a:r>
            <a:r>
              <a:rPr lang="en-US" altLang="en-US" sz="2200" b="1" i="1" dirty="0" smtClean="0"/>
              <a:t>save released inmates from a life in crime</a:t>
            </a:r>
            <a:r>
              <a:rPr lang="en-US" altLang="en-US" sz="2200" b="1" dirty="0" smtClean="0"/>
              <a:t>:</a:t>
            </a:r>
          </a:p>
          <a:p>
            <a:pPr eaLnBrk="1" hangingPunct="1">
              <a:lnSpc>
                <a:spcPct val="80000"/>
              </a:lnSpc>
              <a:buClrTx/>
            </a:pPr>
            <a:endParaRPr lang="en-US" altLang="en-US" sz="1100" b="1" dirty="0" smtClean="0"/>
          </a:p>
          <a:p>
            <a:pPr marL="730250" lvl="1" indent="-457200" eaLnBrk="1" hangingPunct="1">
              <a:lnSpc>
                <a:spcPct val="80000"/>
              </a:lnSpc>
              <a:buClrTx/>
              <a:buFont typeface="Goudy Old Style" pitchFamily="18" charset="0"/>
              <a:buAutoNum type="arabicPeriod"/>
            </a:pPr>
            <a:r>
              <a:rPr lang="en-US" altLang="en-US" b="1" dirty="0" smtClean="0"/>
              <a:t>Correctional component</a:t>
            </a:r>
          </a:p>
          <a:p>
            <a:pPr lvl="3" eaLnBrk="1" hangingPunct="1">
              <a:lnSpc>
                <a:spcPct val="80000"/>
              </a:lnSpc>
              <a:buClrTx/>
              <a:buFont typeface="Lucida Grande" pitchFamily="2" charset="0"/>
              <a:buChar char="-"/>
            </a:pPr>
            <a:endParaRPr lang="en-US" altLang="en-US" sz="600" b="1" dirty="0" smtClean="0"/>
          </a:p>
          <a:p>
            <a:pPr lvl="3" eaLnBrk="1" hangingPunct="1">
              <a:lnSpc>
                <a:spcPct val="80000"/>
              </a:lnSpc>
              <a:buClrTx/>
            </a:pPr>
            <a:r>
              <a:rPr lang="en-US" altLang="en-US" sz="1900" b="1" dirty="0" smtClean="0"/>
              <a:t>Covers the actions taken by officials to reduce the likelihood of recidivism </a:t>
            </a:r>
          </a:p>
          <a:p>
            <a:pPr lvl="3" eaLnBrk="1" hangingPunct="1">
              <a:lnSpc>
                <a:spcPct val="80000"/>
              </a:lnSpc>
              <a:buClrTx/>
            </a:pPr>
            <a:endParaRPr lang="en-US" altLang="en-US" sz="600" b="1" dirty="0" smtClean="0"/>
          </a:p>
          <a:p>
            <a:pPr lvl="3" eaLnBrk="1" hangingPunct="1">
              <a:lnSpc>
                <a:spcPct val="80000"/>
              </a:lnSpc>
              <a:buClrTx/>
            </a:pPr>
            <a:r>
              <a:rPr lang="en-US" altLang="en-US" sz="1900" b="1" dirty="0" smtClean="0"/>
              <a:t>Includes treatment programs aimed at reducing criminal propensity</a:t>
            </a:r>
          </a:p>
          <a:p>
            <a:pPr marL="730250" lvl="1" indent="-457200" eaLnBrk="1" hangingPunct="1">
              <a:lnSpc>
                <a:spcPct val="80000"/>
              </a:lnSpc>
              <a:buClrTx/>
              <a:buFont typeface="Goudy Old Style" pitchFamily="18" charset="0"/>
              <a:buAutoNum type="arabicPeriod"/>
            </a:pPr>
            <a:endParaRPr lang="en-US" altLang="en-US" sz="1000" b="1" dirty="0" smtClean="0"/>
          </a:p>
          <a:p>
            <a:pPr marL="730250" lvl="1" indent="-457200" eaLnBrk="1" hangingPunct="1">
              <a:lnSpc>
                <a:spcPct val="80000"/>
              </a:lnSpc>
              <a:buClrTx/>
              <a:buFont typeface="Goudy Old Style" pitchFamily="18" charset="0"/>
              <a:buAutoNum type="arabicPeriod"/>
            </a:pPr>
            <a:endParaRPr lang="en-US" altLang="en-US" sz="1000" b="1" dirty="0" smtClean="0"/>
          </a:p>
          <a:p>
            <a:pPr marL="730250" lvl="1" indent="-457200" eaLnBrk="1" hangingPunct="1">
              <a:lnSpc>
                <a:spcPct val="80000"/>
              </a:lnSpc>
              <a:buClrTx/>
              <a:buFont typeface="Goudy Old Style" pitchFamily="18" charset="0"/>
              <a:buAutoNum type="arabicPeriod"/>
            </a:pPr>
            <a:r>
              <a:rPr lang="en-US" altLang="en-US" b="1" dirty="0" smtClean="0"/>
              <a:t>Reintegration component</a:t>
            </a:r>
          </a:p>
          <a:p>
            <a:pPr lvl="3" eaLnBrk="1" hangingPunct="1">
              <a:lnSpc>
                <a:spcPct val="80000"/>
              </a:lnSpc>
              <a:buClrTx/>
              <a:buFont typeface="Lucida Grande" pitchFamily="2" charset="0"/>
              <a:buChar char="-"/>
            </a:pPr>
            <a:endParaRPr lang="en-US" altLang="en-US" sz="500" b="1" dirty="0" smtClean="0"/>
          </a:p>
          <a:p>
            <a:pPr lvl="3" eaLnBrk="1" hangingPunct="1">
              <a:lnSpc>
                <a:spcPct val="80000"/>
              </a:lnSpc>
              <a:buClrTx/>
            </a:pPr>
            <a:r>
              <a:rPr lang="en-US" altLang="en-US" sz="1900" b="1" dirty="0" smtClean="0"/>
              <a:t>This involves taking positive steps to help released inmates assume core social roles (e.g., employment, family) and to acquire material support to survive in the “real world” (e.g., housing, medical services) </a:t>
            </a:r>
          </a:p>
          <a:p>
            <a:pPr lvl="3" eaLnBrk="1" hangingPunct="1">
              <a:lnSpc>
                <a:spcPct val="80000"/>
              </a:lnSpc>
              <a:buClrTx/>
            </a:pPr>
            <a:endParaRPr lang="en-US" altLang="en-US" sz="500" b="1" dirty="0" smtClean="0"/>
          </a:p>
          <a:p>
            <a:pPr lvl="3" eaLnBrk="1" hangingPunct="1">
              <a:lnSpc>
                <a:spcPct val="80000"/>
              </a:lnSpc>
              <a:buClrTx/>
            </a:pPr>
            <a:r>
              <a:rPr lang="en-US" altLang="en-US" sz="1900" b="1" dirty="0" smtClean="0"/>
              <a:t>It also involves trying to remove the negative “collateral consequences” that restrict reintegration into society </a:t>
            </a:r>
          </a:p>
          <a:p>
            <a:pPr lvl="4" eaLnBrk="1" hangingPunct="1">
              <a:lnSpc>
                <a:spcPct val="80000"/>
              </a:lnSpc>
              <a:buClrTx/>
            </a:pPr>
            <a:endParaRPr lang="en-US" altLang="en-US" sz="200" b="1" dirty="0" smtClean="0"/>
          </a:p>
          <a:p>
            <a:pPr lvl="4" eaLnBrk="1" hangingPunct="1">
              <a:lnSpc>
                <a:spcPct val="80000"/>
              </a:lnSpc>
              <a:buClrTx/>
            </a:pPr>
            <a:r>
              <a:rPr lang="en-US" altLang="en-US" sz="1700" b="1" dirty="0" smtClean="0"/>
              <a:t>Often written into federal and state laws, collateral consequences are the rights (e.g., voting) and privileges (e.g., access to certain occupations) that offenders lose as a result of a criminal conviction, especially a prison sentence </a:t>
            </a:r>
          </a:p>
        </p:txBody>
      </p:sp>
      <p:sp>
        <p:nvSpPr>
          <p:cNvPr id="3" name="Footer Placeholder 2"/>
          <p:cNvSpPr>
            <a:spLocks noGrp="1"/>
          </p:cNvSpPr>
          <p:nvPr>
            <p:ph type="ftr" sz="quarter" idx="11"/>
          </p:nvPr>
        </p:nvSpPr>
        <p:spPr>
          <a:xfrm>
            <a:off x="2427514"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7. Early Intervention</a:t>
            </a:r>
            <a:endParaRPr lang="en-US" b="1" dirty="0">
              <a:solidFill>
                <a:schemeClr val="tx1"/>
              </a:solidFill>
              <a:ea typeface="+mj-ea"/>
              <a:cs typeface="+mj-cs"/>
            </a:endParaRPr>
          </a:p>
        </p:txBody>
      </p:sp>
      <p:sp>
        <p:nvSpPr>
          <p:cNvPr id="40962" name="Content Placeholder 2"/>
          <p:cNvSpPr>
            <a:spLocks noGrp="1"/>
          </p:cNvSpPr>
          <p:nvPr>
            <p:ph idx="1"/>
          </p:nvPr>
        </p:nvSpPr>
        <p:spPr>
          <a:xfrm>
            <a:off x="292100" y="2944813"/>
            <a:ext cx="8229600" cy="3048000"/>
          </a:xfrm>
        </p:spPr>
        <p:txBody>
          <a:bodyPr/>
          <a:lstStyle/>
          <a:p>
            <a:pPr eaLnBrk="1" hangingPunct="1">
              <a:buClrTx/>
            </a:pPr>
            <a:r>
              <a:rPr lang="is-IS" altLang="en-US" b="1" dirty="0" smtClean="0"/>
              <a:t>David Olds (2007) </a:t>
            </a:r>
          </a:p>
          <a:p>
            <a:pPr lvl="1" eaLnBrk="1" hangingPunct="1">
              <a:buClrTx/>
            </a:pPr>
            <a:r>
              <a:rPr lang="en-US" altLang="en-US" b="1" dirty="0" smtClean="0"/>
              <a:t>Ingeniously came up with the idea of sending experienced nurses to visit at-risk expectant mothers both during pregnancy (to encourage healthy behavior) and after pregnancy (to help the mothers in parenting skills) </a:t>
            </a:r>
          </a:p>
          <a:p>
            <a:pPr lvl="1" eaLnBrk="1" hangingPunct="1">
              <a:buClrTx/>
            </a:pPr>
            <a:r>
              <a:rPr lang="en-US" altLang="en-US" b="1" dirty="0" smtClean="0"/>
              <a:t>This program has proven successful in achieving healthy pregnancies and thus in saving children from struggling with crime-inducing deficits that can be traced to the womb </a:t>
            </a:r>
          </a:p>
        </p:txBody>
      </p:sp>
      <p:sp>
        <p:nvSpPr>
          <p:cNvPr id="5" name="TextBox 4"/>
          <p:cNvSpPr txBox="1"/>
          <p:nvPr/>
        </p:nvSpPr>
        <p:spPr>
          <a:xfrm>
            <a:off x="296863" y="1612900"/>
            <a:ext cx="8094662" cy="1570038"/>
          </a:xfrm>
          <a:prstGeom prst="rect">
            <a:avLst/>
          </a:prstGeom>
          <a:noFill/>
        </p:spPr>
        <p:txBody>
          <a:bodyPr>
            <a:spAutoFit/>
          </a:bodyPr>
          <a:lstStyle/>
          <a:p>
            <a:pPr marL="285750" indent="-285750" fontAlgn="auto">
              <a:spcBef>
                <a:spcPts val="0"/>
              </a:spcBef>
              <a:spcAft>
                <a:spcPts val="0"/>
              </a:spcAft>
              <a:buFont typeface="Arial"/>
              <a:buChar char="•"/>
              <a:defRPr/>
            </a:pPr>
            <a:r>
              <a:rPr lang="en-US" sz="2400" b="1" dirty="0">
                <a:latin typeface="+mn-lt"/>
                <a:ea typeface="+mn-ea"/>
              </a:rPr>
              <a:t>Early intervention involves placing children at risk for a criminal future into programs early in life so as to prevent them from developing into juvenile or adult criminals </a:t>
            </a:r>
          </a:p>
          <a:p>
            <a:pPr fontAlgn="auto">
              <a:spcBef>
                <a:spcPts val="0"/>
              </a:spcBef>
              <a:spcAft>
                <a:spcPts val="0"/>
              </a:spcAft>
              <a:defRPr/>
            </a:pPr>
            <a:endParaRPr lang="en-US" sz="2400" b="1" dirty="0">
              <a:solidFill>
                <a:srgbClr val="FFFFFF"/>
              </a:solidFill>
              <a:latin typeface="+mn-lt"/>
              <a:ea typeface="+mn-ea"/>
            </a:endParaRPr>
          </a:p>
        </p:txBody>
      </p:sp>
      <p:sp>
        <p:nvSpPr>
          <p:cNvPr id="3" name="Footer Placeholder 2"/>
          <p:cNvSpPr>
            <a:spLocks noGrp="1"/>
          </p:cNvSpPr>
          <p:nvPr>
            <p:ph type="ftr" sz="quarter" idx="11"/>
          </p:nvPr>
        </p:nvSpPr>
        <p:spPr>
          <a:xfrm>
            <a:off x="2558143" y="6539593"/>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7. Early Intervention</a:t>
            </a:r>
          </a:p>
        </p:txBody>
      </p:sp>
      <p:sp>
        <p:nvSpPr>
          <p:cNvPr id="3" name="Content Placeholder 2"/>
          <p:cNvSpPr>
            <a:spLocks noGrp="1"/>
          </p:cNvSpPr>
          <p:nvPr>
            <p:ph idx="1"/>
          </p:nvPr>
        </p:nvSpPr>
        <p:spPr/>
        <p:txBody>
          <a:bodyPr rtlCol="0">
            <a:normAutofit lnSpcReduction="10000"/>
          </a:bodyPr>
          <a:lstStyle/>
          <a:p>
            <a:pPr marL="182880" indent="-182880" eaLnBrk="1" fontAlgn="auto" hangingPunct="1">
              <a:spcAft>
                <a:spcPts val="0"/>
              </a:spcAft>
              <a:buClrTx/>
              <a:defRPr/>
            </a:pPr>
            <a:r>
              <a:rPr lang="en-US" b="1" dirty="0">
                <a:ea typeface="+mn-ea"/>
                <a:cs typeface="+mn-cs"/>
              </a:rPr>
              <a:t>E</a:t>
            </a:r>
            <a:r>
              <a:rPr lang="en-US" b="1" dirty="0" smtClean="0">
                <a:ea typeface="+mn-ea"/>
                <a:cs typeface="+mn-cs"/>
              </a:rPr>
              <a:t>arly </a:t>
            </a:r>
            <a:r>
              <a:rPr lang="en-US" b="1" dirty="0">
                <a:ea typeface="+mn-ea"/>
                <a:cs typeface="+mn-cs"/>
              </a:rPr>
              <a:t>intervention is not really a correctional theory in that it does not carry advice on how to organize the correctional system </a:t>
            </a:r>
          </a:p>
          <a:p>
            <a:pPr lvl="1" indent="-182880" algn="ctr" eaLnBrk="1" fontAlgn="auto" hangingPunct="1">
              <a:spcAft>
                <a:spcPts val="0"/>
              </a:spcAft>
              <a:buClrTx/>
              <a:defRPr/>
            </a:pPr>
            <a:endParaRPr lang="en-US" sz="500" b="1" dirty="0" smtClean="0">
              <a:ea typeface="+mn-ea"/>
              <a:cs typeface="+mn-cs"/>
            </a:endParaRPr>
          </a:p>
          <a:p>
            <a:pPr lvl="1" indent="-182880" eaLnBrk="1" fontAlgn="auto" hangingPunct="1">
              <a:spcAft>
                <a:spcPts val="0"/>
              </a:spcAft>
              <a:buClrTx/>
              <a:defRPr/>
            </a:pPr>
            <a:r>
              <a:rPr lang="en-US" b="1" dirty="0" smtClean="0">
                <a:ea typeface="+mn-ea"/>
                <a:cs typeface="+mn-cs"/>
              </a:rPr>
              <a:t>Focuses </a:t>
            </a:r>
            <a:r>
              <a:rPr lang="en-US" b="1" dirty="0">
                <a:ea typeface="+mn-ea"/>
                <a:cs typeface="+mn-cs"/>
              </a:rPr>
              <a:t>on what should be done with people </a:t>
            </a:r>
            <a:r>
              <a:rPr lang="en-US" b="1" i="1" dirty="0">
                <a:ea typeface="+mn-ea"/>
                <a:cs typeface="+mn-cs"/>
              </a:rPr>
              <a:t>before </a:t>
            </a:r>
            <a:r>
              <a:rPr lang="en-US" b="1" dirty="0">
                <a:ea typeface="+mn-ea"/>
                <a:cs typeface="+mn-cs"/>
              </a:rPr>
              <a:t>they have broken the law </a:t>
            </a:r>
            <a:endParaRPr lang="en-US" b="1" dirty="0" smtClean="0">
              <a:ea typeface="+mn-ea"/>
              <a:cs typeface="+mn-cs"/>
            </a:endParaRPr>
          </a:p>
          <a:p>
            <a:pPr lvl="1" indent="-182880" eaLnBrk="1" fontAlgn="auto" hangingPunct="1">
              <a:spcAft>
                <a:spcPts val="0"/>
              </a:spcAft>
              <a:buClrTx/>
              <a:defRPr/>
            </a:pPr>
            <a:endParaRPr lang="en-US" sz="500" b="1" u="sng" dirty="0" smtClean="0">
              <a:ea typeface="+mn-ea"/>
              <a:cs typeface="+mn-cs"/>
            </a:endParaRPr>
          </a:p>
          <a:p>
            <a:pPr lvl="1" indent="-182880" eaLnBrk="1" fontAlgn="auto" hangingPunct="1">
              <a:spcAft>
                <a:spcPts val="0"/>
              </a:spcAft>
              <a:buClrTx/>
              <a:defRPr/>
            </a:pPr>
            <a:r>
              <a:rPr lang="en-US" b="1" i="1" u="sng" dirty="0" smtClean="0">
                <a:ea typeface="+mn-ea"/>
                <a:cs typeface="+mn-cs"/>
              </a:rPr>
              <a:t>Utilitarian</a:t>
            </a:r>
            <a:r>
              <a:rPr lang="en-US" b="1" dirty="0" smtClean="0">
                <a:ea typeface="+mn-ea"/>
                <a:cs typeface="+mn-cs"/>
              </a:rPr>
              <a:t> theory</a:t>
            </a:r>
            <a:endParaRPr lang="en-US" b="1" dirty="0">
              <a:ea typeface="+mn-ea"/>
              <a:cs typeface="+mn-cs"/>
            </a:endParaRPr>
          </a:p>
          <a:p>
            <a:pPr marL="182880" indent="-182880" eaLnBrk="1" fontAlgn="auto" hangingPunct="1">
              <a:spcAft>
                <a:spcPts val="0"/>
              </a:spcAft>
              <a:buClrTx/>
              <a:defRPr/>
            </a:pPr>
            <a:endParaRPr lang="en-US" sz="1100" b="1" dirty="0" smtClean="0">
              <a:ea typeface="+mn-ea"/>
              <a:cs typeface="+mn-cs"/>
            </a:endParaRPr>
          </a:p>
          <a:p>
            <a:pPr marL="182880" indent="-182880" eaLnBrk="1" fontAlgn="auto" hangingPunct="1">
              <a:spcAft>
                <a:spcPts val="0"/>
              </a:spcAft>
              <a:buClrTx/>
              <a:defRPr/>
            </a:pPr>
            <a:r>
              <a:rPr lang="en-US" b="1" dirty="0" smtClean="0">
                <a:ea typeface="+mn-ea"/>
                <a:cs typeface="+mn-cs"/>
              </a:rPr>
              <a:t>Similar </a:t>
            </a:r>
            <a:r>
              <a:rPr lang="en-US" b="1" dirty="0">
                <a:ea typeface="+mn-ea"/>
                <a:cs typeface="+mn-cs"/>
              </a:rPr>
              <a:t>to rehabilitation, early </a:t>
            </a:r>
            <a:r>
              <a:rPr lang="en-US" b="1" dirty="0" smtClean="0">
                <a:ea typeface="+mn-ea"/>
                <a:cs typeface="+mn-cs"/>
              </a:rPr>
              <a:t>intervention </a:t>
            </a:r>
            <a:r>
              <a:rPr lang="en-US" b="1" dirty="0">
                <a:ea typeface="+mn-ea"/>
                <a:cs typeface="+mn-cs"/>
              </a:rPr>
              <a:t>is based on the criminological reality that individuals with certain traits and exposed to certain social conditions develop propensities to engage in crime </a:t>
            </a:r>
            <a:endParaRPr lang="en-US" b="1" dirty="0" smtClean="0">
              <a:ea typeface="+mn-ea"/>
              <a:cs typeface="+mn-cs"/>
            </a:endParaRPr>
          </a:p>
          <a:p>
            <a:pPr lvl="1" indent="-182880" eaLnBrk="1" fontAlgn="auto" hangingPunct="1">
              <a:spcAft>
                <a:spcPts val="0"/>
              </a:spcAft>
              <a:buClrTx/>
              <a:defRPr/>
            </a:pPr>
            <a:endParaRPr lang="en-US" sz="500" b="1" dirty="0" smtClean="0">
              <a:ea typeface="+mn-ea"/>
              <a:cs typeface="+mn-cs"/>
            </a:endParaRPr>
          </a:p>
          <a:p>
            <a:pPr lvl="1" indent="-182880" eaLnBrk="1" fontAlgn="auto" hangingPunct="1">
              <a:spcAft>
                <a:spcPts val="0"/>
              </a:spcAft>
              <a:buClrTx/>
              <a:defRPr/>
            </a:pPr>
            <a:r>
              <a:rPr lang="en-US" b="1" dirty="0" smtClean="0">
                <a:ea typeface="+mn-ea"/>
                <a:cs typeface="+mn-cs"/>
              </a:rPr>
              <a:t>If </a:t>
            </a:r>
            <a:r>
              <a:rPr lang="en-US" b="1" dirty="0">
                <a:ea typeface="+mn-ea"/>
                <a:cs typeface="+mn-cs"/>
              </a:rPr>
              <a:t>these propensities are diagnosed and cured through some treatment will the individual be diverted from crime </a:t>
            </a:r>
          </a:p>
          <a:p>
            <a:pPr marL="0" indent="0" eaLnBrk="1" fontAlgn="auto" hangingPunct="1">
              <a:spcAft>
                <a:spcPts val="0"/>
              </a:spcAft>
              <a:buFont typeface="Arial" pitchFamily="34" charset="0"/>
              <a:buNone/>
              <a:defRPr/>
            </a:pPr>
            <a:endParaRPr lang="en-US" dirty="0">
              <a:solidFill>
                <a:srgbClr val="FFFFFF"/>
              </a:solidFill>
              <a:ea typeface="+mn-ea"/>
              <a:cs typeface="+mn-cs"/>
            </a:endParaRPr>
          </a:p>
        </p:txBody>
      </p:sp>
      <p:sp>
        <p:nvSpPr>
          <p:cNvPr id="4" name="Footer Placeholder 3"/>
          <p:cNvSpPr>
            <a:spLocks noGrp="1"/>
          </p:cNvSpPr>
          <p:nvPr>
            <p:ph type="ftr" sz="quarter" idx="11"/>
          </p:nvPr>
        </p:nvSpPr>
        <p:spPr>
          <a:xfrm>
            <a:off x="2340430"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The Future of Incarceration</a:t>
            </a:r>
            <a:endParaRPr lang="en-US" b="1" dirty="0">
              <a:solidFill>
                <a:schemeClr val="tx1"/>
              </a:solidFill>
              <a:ea typeface="+mj-ea"/>
              <a:cs typeface="+mj-cs"/>
            </a:endParaRPr>
          </a:p>
        </p:txBody>
      </p:sp>
      <p:sp>
        <p:nvSpPr>
          <p:cNvPr id="15362" name="Content Placeholder 2"/>
          <p:cNvSpPr>
            <a:spLocks noGrp="1"/>
          </p:cNvSpPr>
          <p:nvPr>
            <p:ph idx="1"/>
          </p:nvPr>
        </p:nvSpPr>
        <p:spPr/>
        <p:txBody>
          <a:bodyPr/>
          <a:lstStyle/>
          <a:p>
            <a:pPr eaLnBrk="1" hangingPunct="1">
              <a:buClrTx/>
            </a:pPr>
            <a:r>
              <a:rPr lang="en-US" altLang="en-US" b="1" dirty="0" smtClean="0"/>
              <a:t>The United States clearly has grown remarkably fond of a massive correctional system that is “addicted to incarceration” (Pratt, 2009)</a:t>
            </a:r>
          </a:p>
          <a:p>
            <a:pPr eaLnBrk="1" hangingPunct="1">
              <a:buClrTx/>
            </a:pPr>
            <a:endParaRPr lang="en-US" altLang="en-US" b="1" dirty="0" smtClean="0"/>
          </a:p>
          <a:p>
            <a:pPr eaLnBrk="1" hangingPunct="1">
              <a:buClrTx/>
            </a:pPr>
            <a:r>
              <a:rPr lang="en-US" altLang="en-US" b="1" dirty="0" smtClean="0"/>
              <a:t>Signs exist the United States is trying to kick the imprisonment habit</a:t>
            </a:r>
          </a:p>
          <a:p>
            <a:pPr eaLnBrk="1" hangingPunct="1">
              <a:buClrTx/>
            </a:pPr>
            <a:endParaRPr lang="en-US" altLang="en-US" sz="1000" b="1" dirty="0" smtClean="0"/>
          </a:p>
          <a:p>
            <a:pPr lvl="1" eaLnBrk="1" hangingPunct="1">
              <a:buClrTx/>
            </a:pPr>
            <a:r>
              <a:rPr lang="en-US" altLang="en-US" b="1" dirty="0" smtClean="0"/>
              <a:t>But other  Western industrial nations exercise more restraint in locking up their citizens, both in terms of how many and for how long</a:t>
            </a:r>
          </a:p>
        </p:txBody>
      </p:sp>
      <p:sp>
        <p:nvSpPr>
          <p:cNvPr id="3" name="Footer Placeholder 2"/>
          <p:cNvSpPr>
            <a:spLocks noGrp="1"/>
          </p:cNvSpPr>
          <p:nvPr>
            <p:ph type="ftr" sz="quarter" idx="11"/>
          </p:nvPr>
        </p:nvSpPr>
        <p:spPr>
          <a:xfrm>
            <a:off x="2383972"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rgbClr val="FFFFFF"/>
                </a:solidFill>
                <a:ea typeface="+mj-ea"/>
                <a:cs typeface="+mj-cs"/>
              </a:rPr>
              <a:t>Overview of Theories of Corrections</a:t>
            </a:r>
            <a:endParaRPr lang="en-US" b="1" dirty="0">
              <a:solidFill>
                <a:srgbClr val="FFFFFF"/>
              </a:solidFill>
              <a:ea typeface="+mj-ea"/>
              <a:cs typeface="+mj-cs"/>
            </a:endParaRPr>
          </a:p>
        </p:txBody>
      </p:sp>
      <p:sp>
        <p:nvSpPr>
          <p:cNvPr id="3" name="Footer Placeholder 2"/>
          <p:cNvSpPr>
            <a:spLocks noGrp="1"/>
          </p:cNvSpPr>
          <p:nvPr>
            <p:ph type="ftr" sz="quarter" idx="11"/>
          </p:nvPr>
        </p:nvSpPr>
        <p:spPr>
          <a:xfrm>
            <a:off x="2362200" y="6529387"/>
            <a:ext cx="4114800" cy="328613"/>
          </a:xfrm>
        </p:spPr>
        <p:txBody>
          <a:bodyPr/>
          <a:lstStyle/>
          <a:p>
            <a:pPr>
              <a:defRPr/>
            </a:pPr>
            <a:r>
              <a:rPr lang="en-US" dirty="0" smtClean="0">
                <a:solidFill>
                  <a:schemeClr val="tx1"/>
                </a:solidFill>
              </a:rPr>
              <a:t>Cullen, Correctional Theory 2e © 2017 SAGE Publications, Inc</a:t>
            </a:r>
            <a:r>
              <a:rPr lang="en-US" dirty="0" smtClean="0"/>
              <a:t>.</a:t>
            </a:r>
            <a:endParaRPr lang="en-US" dirty="0"/>
          </a:p>
        </p:txBody>
      </p:sp>
      <p:pic>
        <p:nvPicPr>
          <p:cNvPr id="4403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17913" y="762936"/>
            <a:ext cx="5007429" cy="57664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Utility, Opinion, and Evidence</a:t>
            </a:r>
            <a:endParaRPr lang="en-US" b="1" dirty="0">
              <a:solidFill>
                <a:schemeClr val="tx1"/>
              </a:solidFill>
              <a:ea typeface="+mj-ea"/>
              <a:cs typeface="+mj-cs"/>
            </a:endParaRPr>
          </a:p>
        </p:txBody>
      </p:sp>
      <p:sp>
        <p:nvSpPr>
          <p:cNvPr id="45058" name="Content Placeholder 2"/>
          <p:cNvSpPr>
            <a:spLocks noGrp="1"/>
          </p:cNvSpPr>
          <p:nvPr>
            <p:ph idx="1"/>
          </p:nvPr>
        </p:nvSpPr>
        <p:spPr>
          <a:xfrm>
            <a:off x="457200" y="1600200"/>
            <a:ext cx="8229600" cy="5173663"/>
          </a:xfrm>
        </p:spPr>
        <p:txBody>
          <a:bodyPr/>
          <a:lstStyle/>
          <a:p>
            <a:pPr eaLnBrk="1" hangingPunct="1">
              <a:lnSpc>
                <a:spcPct val="80000"/>
              </a:lnSpc>
              <a:buClrTx/>
            </a:pPr>
            <a:r>
              <a:rPr lang="en-US" altLang="en-US" sz="2200" b="1" dirty="0" smtClean="0"/>
              <a:t>We live in a society that values justice </a:t>
            </a:r>
          </a:p>
          <a:p>
            <a:pPr lvl="1" eaLnBrk="1" hangingPunct="1">
              <a:lnSpc>
                <a:spcPct val="80000"/>
              </a:lnSpc>
              <a:buClrTx/>
            </a:pPr>
            <a:endParaRPr lang="en-US" altLang="en-US" sz="600" b="1" dirty="0" smtClean="0"/>
          </a:p>
          <a:p>
            <a:pPr lvl="1" eaLnBrk="1" hangingPunct="1">
              <a:lnSpc>
                <a:spcPct val="80000"/>
              </a:lnSpc>
              <a:buClrTx/>
            </a:pPr>
            <a:r>
              <a:rPr lang="en-US" altLang="en-US" sz="1900" b="1" dirty="0" smtClean="0"/>
              <a:t>We expect offenders to be punished at a level that is consistent with the seriousness of their crime </a:t>
            </a:r>
          </a:p>
          <a:p>
            <a:pPr lvl="1" eaLnBrk="1" hangingPunct="1">
              <a:lnSpc>
                <a:spcPct val="80000"/>
              </a:lnSpc>
              <a:buClrTx/>
            </a:pPr>
            <a:endParaRPr lang="en-US" altLang="en-US" sz="600" b="1" dirty="0" smtClean="0"/>
          </a:p>
          <a:p>
            <a:pPr lvl="1" eaLnBrk="1" hangingPunct="1">
              <a:lnSpc>
                <a:spcPct val="80000"/>
              </a:lnSpc>
              <a:buClrTx/>
            </a:pPr>
            <a:r>
              <a:rPr lang="en-US" altLang="en-US" sz="1900" b="1" dirty="0" smtClean="0"/>
              <a:t>An offender’s punishment must fall within acceptable lower limits (it cannot be too lenient) and acceptable upper limits (it cannot be too harsh) </a:t>
            </a:r>
          </a:p>
          <a:p>
            <a:pPr eaLnBrk="1" hangingPunct="1">
              <a:lnSpc>
                <a:spcPct val="80000"/>
              </a:lnSpc>
              <a:buClrTx/>
            </a:pPr>
            <a:endParaRPr lang="en-US" altLang="en-US" sz="1100" b="1" dirty="0" smtClean="0"/>
          </a:p>
          <a:p>
            <a:pPr eaLnBrk="1" hangingPunct="1">
              <a:lnSpc>
                <a:spcPct val="80000"/>
              </a:lnSpc>
              <a:buClrTx/>
            </a:pPr>
            <a:r>
              <a:rPr lang="en-US" altLang="en-US" sz="2200" b="1" dirty="0" smtClean="0"/>
              <a:t>Our correctional system is expected to balance these competing expectations: to do justice and to be utilitarian—that is, to exact retribution and to work to reduce crime </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With the exception of retribution or just deserts, all other correctional theories embrace utility </a:t>
            </a:r>
          </a:p>
          <a:p>
            <a:pPr eaLnBrk="1" hangingPunct="1">
              <a:lnSpc>
                <a:spcPct val="80000"/>
              </a:lnSpc>
              <a:buClrTx/>
            </a:pPr>
            <a:endParaRPr lang="en-US" altLang="en-US" sz="1100" b="1" dirty="0" smtClean="0"/>
          </a:p>
          <a:p>
            <a:pPr eaLnBrk="1" hangingPunct="1">
              <a:lnSpc>
                <a:spcPct val="80000"/>
              </a:lnSpc>
              <a:buClrTx/>
            </a:pPr>
            <a:r>
              <a:rPr lang="en-US" altLang="en-US" sz="2200" b="1" dirty="0" smtClean="0"/>
              <a:t>Utilitarian goals only “make sense” if they have utility or benefits </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A person’s “opinion” is </a:t>
            </a:r>
            <a:r>
              <a:rPr lang="en-US" altLang="en-US" sz="1900" b="1" i="1" dirty="0" smtClean="0"/>
              <a:t>irrelevant </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Determining whether a correctional philosophy has its intended utility— whether it “works”—is not a matter of opinion but of </a:t>
            </a:r>
            <a:r>
              <a:rPr lang="en-US" altLang="en-US" sz="1900" b="1" i="1" dirty="0" smtClean="0"/>
              <a:t>scientific evidence</a:t>
            </a:r>
            <a:r>
              <a:rPr lang="en-US" altLang="en-US" sz="1900" b="1" dirty="0" smtClean="0"/>
              <a:t>—of research findings </a:t>
            </a:r>
          </a:p>
          <a:p>
            <a:pPr lvl="1" eaLnBrk="1" hangingPunct="1">
              <a:lnSpc>
                <a:spcPct val="80000"/>
              </a:lnSpc>
            </a:pPr>
            <a:endParaRPr lang="en-US" altLang="en-US" sz="1900" dirty="0" smtClean="0">
              <a:solidFill>
                <a:srgbClr val="FFFFFF"/>
              </a:solidFill>
            </a:endParaRPr>
          </a:p>
        </p:txBody>
      </p:sp>
      <p:sp>
        <p:nvSpPr>
          <p:cNvPr id="3" name="Footer Placeholder 2"/>
          <p:cNvSpPr>
            <a:spLocks noGrp="1"/>
          </p:cNvSpPr>
          <p:nvPr>
            <p:ph type="ftr" sz="quarter" idx="11"/>
          </p:nvPr>
        </p:nvSpPr>
        <p:spPr>
          <a:xfrm>
            <a:off x="2329543"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Evidence-Based Corrections</a:t>
            </a:r>
          </a:p>
        </p:txBody>
      </p:sp>
      <p:sp>
        <p:nvSpPr>
          <p:cNvPr id="46082" name="Content Placeholder 2"/>
          <p:cNvSpPr>
            <a:spLocks noGrp="1"/>
          </p:cNvSpPr>
          <p:nvPr>
            <p:ph idx="1"/>
          </p:nvPr>
        </p:nvSpPr>
        <p:spPr/>
        <p:txBody>
          <a:bodyPr/>
          <a:lstStyle/>
          <a:p>
            <a:pPr eaLnBrk="1" hangingPunct="1">
              <a:lnSpc>
                <a:spcPct val="80000"/>
              </a:lnSpc>
              <a:buClrTx/>
            </a:pPr>
            <a:r>
              <a:rPr lang="en-US" altLang="en-US" sz="2200" b="1" dirty="0" smtClean="0"/>
              <a:t>Around the year 2000, a general movement was initiated to make criminal justice </a:t>
            </a:r>
            <a:r>
              <a:rPr lang="en-US" altLang="en-US" sz="2200" b="1" i="1" dirty="0" smtClean="0"/>
              <a:t>evidence-based </a:t>
            </a:r>
            <a:endParaRPr lang="en-US" altLang="en-US" sz="2200" b="1" dirty="0" smtClean="0"/>
          </a:p>
          <a:p>
            <a:pPr lvl="1" eaLnBrk="1" hangingPunct="1">
              <a:lnSpc>
                <a:spcPct val="80000"/>
              </a:lnSpc>
              <a:buClrTx/>
            </a:pPr>
            <a:endParaRPr lang="en-US" altLang="en-US" sz="600" b="1" dirty="0" smtClean="0"/>
          </a:p>
          <a:p>
            <a:pPr lvl="1" eaLnBrk="1" hangingPunct="1">
              <a:lnSpc>
                <a:spcPct val="80000"/>
              </a:lnSpc>
              <a:buClrTx/>
            </a:pPr>
            <a:r>
              <a:rPr lang="en-US" altLang="en-US" sz="1900" b="1" dirty="0" smtClean="0"/>
              <a:t>Lawrence Sherman (1998) was the first to use the                                                  term explicitly in this policy domain when he called                                             for an evidence-based policing </a:t>
            </a:r>
          </a:p>
          <a:p>
            <a:pPr lvl="1" eaLnBrk="1" hangingPunct="1">
              <a:lnSpc>
                <a:spcPct val="80000"/>
              </a:lnSpc>
              <a:buClrTx/>
            </a:pPr>
            <a:endParaRPr lang="en-US" altLang="en-US" sz="600" b="1" dirty="0" smtClean="0"/>
          </a:p>
          <a:p>
            <a:pPr lvl="1" eaLnBrk="1" hangingPunct="1">
              <a:lnSpc>
                <a:spcPct val="80000"/>
              </a:lnSpc>
              <a:buClrTx/>
            </a:pPr>
            <a:r>
              <a:rPr lang="en-US" altLang="en-US" sz="1900" b="1" dirty="0" smtClean="0"/>
              <a:t>Shortly thereafter, Cullen and Paul </a:t>
            </a:r>
            <a:r>
              <a:rPr lang="en-US" altLang="en-US" sz="1900" b="1" dirty="0" err="1" smtClean="0"/>
              <a:t>Gendreau</a:t>
            </a:r>
            <a:r>
              <a:rPr lang="en-US" altLang="en-US" sz="1900" b="1" dirty="0" smtClean="0"/>
              <a:t> (2000)                                                                and Doris </a:t>
            </a:r>
            <a:r>
              <a:rPr lang="en-US" altLang="en-US" sz="1900" b="1" dirty="0" err="1" smtClean="0"/>
              <a:t>MacKenzie</a:t>
            </a:r>
            <a:r>
              <a:rPr lang="en-US" altLang="en-US" sz="1900" b="1" dirty="0" smtClean="0"/>
              <a:t> (2000, 2006) set forth the case                                                       for evidence-based corrections </a:t>
            </a:r>
          </a:p>
          <a:p>
            <a:pPr eaLnBrk="1" hangingPunct="1">
              <a:lnSpc>
                <a:spcPct val="80000"/>
              </a:lnSpc>
              <a:buClrTx/>
            </a:pPr>
            <a:endParaRPr lang="en-US" altLang="en-US" sz="1000" b="1" dirty="0" smtClean="0"/>
          </a:p>
          <a:p>
            <a:pPr eaLnBrk="1" hangingPunct="1">
              <a:lnSpc>
                <a:spcPct val="80000"/>
              </a:lnSpc>
              <a:buClrTx/>
            </a:pPr>
            <a:r>
              <a:rPr lang="en-US" altLang="en-US" sz="2200" b="1" dirty="0" smtClean="0"/>
              <a:t>There was an emerging recognition in the United States and beyond that we had done a poor job of using the research we produced to help us make the best decisions possible—especially as these decisions impacted other people’s lives </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Some areas embraced scientific data (e.g., medicine) </a:t>
            </a:r>
          </a:p>
          <a:p>
            <a:pPr lvl="1" eaLnBrk="1" hangingPunct="1">
              <a:lnSpc>
                <a:spcPct val="80000"/>
              </a:lnSpc>
              <a:buClrTx/>
            </a:pPr>
            <a:endParaRPr lang="en-US" altLang="en-US" sz="500" b="1" dirty="0" smtClean="0"/>
          </a:p>
          <a:p>
            <a:pPr lvl="1" eaLnBrk="1" hangingPunct="1">
              <a:lnSpc>
                <a:spcPct val="80000"/>
              </a:lnSpc>
              <a:buClrTx/>
            </a:pPr>
            <a:r>
              <a:rPr lang="en-US" altLang="en-US" sz="1900" b="1" dirty="0" smtClean="0"/>
              <a:t>In others, such as criminal justice and baseball, the use of research was vigorously resisted and dismissed </a:t>
            </a:r>
          </a:p>
        </p:txBody>
      </p:sp>
      <p:sp>
        <p:nvSpPr>
          <p:cNvPr id="3" name="Footer Placeholder 2"/>
          <p:cNvSpPr>
            <a:spLocks noGrp="1"/>
          </p:cNvSpPr>
          <p:nvPr>
            <p:ph type="ftr" sz="quarter" idx="11"/>
          </p:nvPr>
        </p:nvSpPr>
        <p:spPr>
          <a:xfrm>
            <a:off x="2525486" y="6550479"/>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fontAlgn="auto" hangingPunct="1">
              <a:spcAft>
                <a:spcPts val="0"/>
              </a:spcAft>
              <a:defRPr/>
            </a:pPr>
            <a:r>
              <a:rPr lang="en-US" sz="3200" b="1" dirty="0" smtClean="0">
                <a:solidFill>
                  <a:schemeClr val="tx1"/>
                </a:solidFill>
                <a:ea typeface="+mj-ea"/>
                <a:cs typeface="+mj-cs"/>
              </a:rPr>
              <a:t>Evidence-Based Corrections: Correctional Quackery</a:t>
            </a:r>
            <a:endParaRPr lang="en-US" sz="3200" b="1" dirty="0">
              <a:solidFill>
                <a:schemeClr val="tx1"/>
              </a:solidFill>
              <a:ea typeface="+mj-ea"/>
              <a:cs typeface="+mj-cs"/>
            </a:endParaRPr>
          </a:p>
        </p:txBody>
      </p:sp>
      <p:sp>
        <p:nvSpPr>
          <p:cNvPr id="47106" name="Content Placeholder 2"/>
          <p:cNvSpPr>
            <a:spLocks noGrp="1"/>
          </p:cNvSpPr>
          <p:nvPr>
            <p:ph idx="1"/>
          </p:nvPr>
        </p:nvSpPr>
        <p:spPr>
          <a:xfrm>
            <a:off x="266700" y="1600200"/>
            <a:ext cx="8580438" cy="4987925"/>
          </a:xfrm>
        </p:spPr>
        <p:txBody>
          <a:bodyPr/>
          <a:lstStyle/>
          <a:p>
            <a:pPr eaLnBrk="1" hangingPunct="1">
              <a:lnSpc>
                <a:spcPct val="90000"/>
              </a:lnSpc>
              <a:buClrTx/>
            </a:pPr>
            <a:r>
              <a:rPr lang="en-US" altLang="en-US" sz="2200" b="1" dirty="0" smtClean="0"/>
              <a:t>In corrections, we often make decisions on the lives of offenders—which have implications for others, including future victims—based on myth, tradition, politics, convenience, personal opinion, and personal experience </a:t>
            </a:r>
          </a:p>
          <a:p>
            <a:pPr eaLnBrk="1" hangingPunct="1">
              <a:lnSpc>
                <a:spcPct val="90000"/>
              </a:lnSpc>
              <a:buClrTx/>
            </a:pPr>
            <a:endParaRPr lang="en-US" altLang="en-US" sz="500" b="1" dirty="0" smtClean="0"/>
          </a:p>
          <a:p>
            <a:pPr lvl="1" eaLnBrk="1" hangingPunct="1">
              <a:lnSpc>
                <a:spcPct val="90000"/>
              </a:lnSpc>
              <a:buClrTx/>
            </a:pPr>
            <a:r>
              <a:rPr lang="en-US" altLang="en-US" sz="1900" b="1" dirty="0" smtClean="0"/>
              <a:t>Correctional policy makers and practitioners (as well as those working in other agencies in the criminal justice system) have a </a:t>
            </a:r>
            <a:r>
              <a:rPr lang="en-US" altLang="en-US" sz="1900" b="1" i="1" dirty="0" smtClean="0"/>
              <a:t>professional responsibility to seek out research evidence and to use this evidence to inform their decisions </a:t>
            </a:r>
          </a:p>
          <a:p>
            <a:pPr eaLnBrk="1" hangingPunct="1">
              <a:lnSpc>
                <a:spcPct val="90000"/>
              </a:lnSpc>
              <a:buClrTx/>
            </a:pPr>
            <a:endParaRPr lang="en-US" altLang="en-US" sz="1000" b="1" i="1" dirty="0" smtClean="0"/>
          </a:p>
          <a:p>
            <a:pPr eaLnBrk="1" hangingPunct="1">
              <a:lnSpc>
                <a:spcPct val="90000"/>
              </a:lnSpc>
              <a:buClrTx/>
            </a:pPr>
            <a:r>
              <a:rPr lang="en-US" altLang="en-US" sz="2200" b="1" i="1" dirty="0" smtClean="0"/>
              <a:t>Correctional Quackery</a:t>
            </a:r>
            <a:r>
              <a:rPr lang="en-US" altLang="en-US" sz="2200" b="1" dirty="0" smtClean="0"/>
              <a:t>:</a:t>
            </a:r>
          </a:p>
          <a:p>
            <a:pPr lvl="1" eaLnBrk="1" hangingPunct="1">
              <a:lnSpc>
                <a:spcPct val="90000"/>
              </a:lnSpc>
              <a:buClrTx/>
            </a:pPr>
            <a:endParaRPr lang="en-US" altLang="en-US" sz="500" b="1" dirty="0" smtClean="0"/>
          </a:p>
          <a:p>
            <a:pPr lvl="1" eaLnBrk="1" hangingPunct="1">
              <a:lnSpc>
                <a:spcPct val="90000"/>
              </a:lnSpc>
              <a:buClrTx/>
            </a:pPr>
            <a:r>
              <a:rPr lang="en-US" altLang="en-US" sz="1900" b="1" dirty="0" smtClean="0"/>
              <a:t>Defined as “interventions that are based on neither (1) existing knowledge of the causes of crime nor (2) existing knowledge of what programs have been shown correctional to change offender behavior. . . . The hallmark of quackery is thus ignorance (</a:t>
            </a:r>
            <a:r>
              <a:rPr lang="en-US" altLang="en-US" sz="1900" b="1" dirty="0" err="1" smtClean="0"/>
              <a:t>Latessa</a:t>
            </a:r>
            <a:r>
              <a:rPr lang="en-US" altLang="en-US" sz="1900" b="1" dirty="0" smtClean="0"/>
              <a:t> et al., 2002, p. 43) </a:t>
            </a:r>
          </a:p>
          <a:p>
            <a:pPr lvl="1" eaLnBrk="1" hangingPunct="1">
              <a:lnSpc>
                <a:spcPct val="90000"/>
              </a:lnSpc>
            </a:pPr>
            <a:endParaRPr lang="en-US" altLang="en-US" sz="1900" dirty="0" smtClean="0">
              <a:solidFill>
                <a:srgbClr val="FFFFFF"/>
              </a:solidFill>
            </a:endParaRPr>
          </a:p>
        </p:txBody>
      </p:sp>
      <p:sp>
        <p:nvSpPr>
          <p:cNvPr id="3" name="Footer Placeholder 2"/>
          <p:cNvSpPr>
            <a:spLocks noGrp="1"/>
          </p:cNvSpPr>
          <p:nvPr>
            <p:ph type="ftr" sz="quarter" idx="11"/>
          </p:nvPr>
        </p:nvSpPr>
        <p:spPr>
          <a:xfrm>
            <a:off x="2645229" y="652870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9348"/>
            <a:ext cx="8229600" cy="816425"/>
          </a:xfrm>
        </p:spPr>
        <p:txBody>
          <a:bodyPr>
            <a:noAutofit/>
          </a:bodyPr>
          <a:lstStyle/>
          <a:p>
            <a:pPr algn="ctr" eaLnBrk="1" fontAlgn="auto" hangingPunct="1">
              <a:spcAft>
                <a:spcPts val="0"/>
              </a:spcAft>
              <a:defRPr/>
            </a:pPr>
            <a:r>
              <a:rPr lang="en-US" sz="3200" b="1" dirty="0">
                <a:solidFill>
                  <a:schemeClr val="tx1"/>
                </a:solidFill>
                <a:ea typeface="+mj-ea"/>
                <a:cs typeface="+mj-cs"/>
              </a:rPr>
              <a:t>Evidence-Based Corrections: </a:t>
            </a:r>
            <a:r>
              <a:rPr lang="en-US" sz="3200" b="1" dirty="0" smtClean="0">
                <a:solidFill>
                  <a:schemeClr val="tx1"/>
                </a:solidFill>
                <a:ea typeface="+mj-ea"/>
                <a:cs typeface="+mj-cs"/>
              </a:rPr>
              <a:t>Insider and Outsider Knowledge</a:t>
            </a:r>
            <a:endParaRPr lang="en-US" sz="3200" b="1" dirty="0">
              <a:solidFill>
                <a:schemeClr val="tx1"/>
              </a:solidFill>
              <a:ea typeface="+mj-ea"/>
              <a:cs typeface="+mj-cs"/>
            </a:endParaRPr>
          </a:p>
        </p:txBody>
      </p:sp>
      <p:sp>
        <p:nvSpPr>
          <p:cNvPr id="48130" name="Content Placeholder 2"/>
          <p:cNvSpPr>
            <a:spLocks noGrp="1"/>
          </p:cNvSpPr>
          <p:nvPr>
            <p:ph idx="1"/>
          </p:nvPr>
        </p:nvSpPr>
        <p:spPr>
          <a:xfrm>
            <a:off x="457200" y="1600200"/>
            <a:ext cx="8229600" cy="5064125"/>
          </a:xfrm>
        </p:spPr>
        <p:txBody>
          <a:bodyPr/>
          <a:lstStyle/>
          <a:p>
            <a:pPr eaLnBrk="1" hangingPunct="1">
              <a:lnSpc>
                <a:spcPct val="80000"/>
              </a:lnSpc>
              <a:buClrTx/>
            </a:pPr>
            <a:r>
              <a:rPr lang="en-US" altLang="en-US" b="1" dirty="0" smtClean="0"/>
              <a:t>There are two kinds of knowledge (Merton, 1972)</a:t>
            </a:r>
          </a:p>
          <a:p>
            <a:pPr lvl="1" eaLnBrk="1" hangingPunct="1">
              <a:lnSpc>
                <a:spcPct val="80000"/>
              </a:lnSpc>
              <a:buClrTx/>
            </a:pPr>
            <a:endParaRPr lang="en-US" altLang="en-US" sz="600" b="1" i="1" dirty="0" smtClean="0"/>
          </a:p>
          <a:p>
            <a:pPr lvl="1" eaLnBrk="1" hangingPunct="1">
              <a:lnSpc>
                <a:spcPct val="80000"/>
              </a:lnSpc>
              <a:buClrTx/>
            </a:pPr>
            <a:r>
              <a:rPr lang="en-US" altLang="en-US" sz="2200" b="1" i="1" u="sng" dirty="0" smtClean="0"/>
              <a:t>Insider knowledge </a:t>
            </a:r>
            <a:r>
              <a:rPr lang="en-US" altLang="en-US" sz="2200" b="1" dirty="0" smtClean="0"/>
              <a:t>refers to knowing about something because of all the personal experience an individual has had as an “insider”—, for example, someone who has worked in a correctional agency or as a police officer </a:t>
            </a:r>
          </a:p>
          <a:p>
            <a:pPr lvl="2" eaLnBrk="1" hangingPunct="1">
              <a:lnSpc>
                <a:spcPct val="80000"/>
              </a:lnSpc>
              <a:buClrTx/>
            </a:pPr>
            <a:endParaRPr lang="en-US" altLang="en-US" sz="200" b="1" dirty="0" smtClean="0"/>
          </a:p>
          <a:p>
            <a:pPr lvl="2" eaLnBrk="1" hangingPunct="1">
              <a:lnSpc>
                <a:spcPct val="80000"/>
              </a:lnSpc>
              <a:buClrTx/>
            </a:pPr>
            <a:r>
              <a:rPr lang="en-US" altLang="en-US" sz="2000" b="1" dirty="0" smtClean="0"/>
              <a:t>Has a place in making decisions on the job and sometimes it is the only knowledge available </a:t>
            </a:r>
          </a:p>
          <a:p>
            <a:pPr lvl="1" eaLnBrk="1" hangingPunct="1">
              <a:lnSpc>
                <a:spcPct val="80000"/>
              </a:lnSpc>
              <a:buClrTx/>
            </a:pPr>
            <a:endParaRPr lang="en-US" altLang="en-US" sz="600" b="1" i="1" dirty="0" smtClean="0"/>
          </a:p>
          <a:p>
            <a:pPr lvl="1" eaLnBrk="1" hangingPunct="1">
              <a:lnSpc>
                <a:spcPct val="80000"/>
              </a:lnSpc>
              <a:buClrTx/>
            </a:pPr>
            <a:r>
              <a:rPr lang="en-US" altLang="en-US" sz="2200" b="1" i="1" u="sng" dirty="0" smtClean="0"/>
              <a:t>Outsider knowledge </a:t>
            </a:r>
            <a:r>
              <a:rPr lang="en-US" altLang="en-US" sz="2200" b="1" dirty="0" smtClean="0"/>
              <a:t>refers to knowing about something because one applies a standard methodology—</a:t>
            </a:r>
            <a:r>
              <a:rPr lang="en-US" altLang="en-US" sz="2200" b="1" i="1" dirty="0" smtClean="0"/>
              <a:t>the scientific method</a:t>
            </a:r>
            <a:r>
              <a:rPr lang="en-US" altLang="en-US" sz="2200" b="1" dirty="0" smtClean="0"/>
              <a:t>—to determine what is “really true” in the world </a:t>
            </a:r>
          </a:p>
          <a:p>
            <a:pPr lvl="2" eaLnBrk="1" hangingPunct="1">
              <a:lnSpc>
                <a:spcPct val="80000"/>
              </a:lnSpc>
              <a:buClrTx/>
            </a:pPr>
            <a:endParaRPr lang="en-US" altLang="en-US" sz="200" b="1" dirty="0" smtClean="0"/>
          </a:p>
          <a:p>
            <a:pPr lvl="2" eaLnBrk="1" hangingPunct="1">
              <a:lnSpc>
                <a:spcPct val="80000"/>
              </a:lnSpc>
              <a:buClrTx/>
            </a:pPr>
            <a:r>
              <a:rPr lang="en-US" altLang="en-US" sz="2000" b="1" dirty="0" smtClean="0"/>
              <a:t>“Outsiders” do not work in an agency but rather conduct studies to develop a body of research literature on the subject </a:t>
            </a:r>
          </a:p>
          <a:p>
            <a:pPr lvl="2" eaLnBrk="1" hangingPunct="1">
              <a:lnSpc>
                <a:spcPct val="80000"/>
              </a:lnSpc>
              <a:buClrTx/>
            </a:pPr>
            <a:endParaRPr lang="en-US" altLang="en-US" sz="200" b="1" dirty="0" smtClean="0"/>
          </a:p>
          <a:p>
            <a:pPr lvl="2" eaLnBrk="1" hangingPunct="1">
              <a:lnSpc>
                <a:spcPct val="80000"/>
              </a:lnSpc>
              <a:buClrTx/>
            </a:pPr>
            <a:r>
              <a:rPr lang="en-US" altLang="en-US" sz="2000" b="1" dirty="0" smtClean="0"/>
              <a:t>Faith is placed in “what the data say”</a:t>
            </a:r>
          </a:p>
          <a:p>
            <a:pPr eaLnBrk="1" hangingPunct="1">
              <a:lnSpc>
                <a:spcPct val="80000"/>
              </a:lnSpc>
              <a:buClrTx/>
            </a:pPr>
            <a:endParaRPr lang="en-US" altLang="en-US" sz="1100" b="1" dirty="0" smtClean="0"/>
          </a:p>
          <a:p>
            <a:pPr eaLnBrk="1" hangingPunct="1">
              <a:lnSpc>
                <a:spcPct val="80000"/>
              </a:lnSpc>
              <a:buClrTx/>
            </a:pPr>
            <a:r>
              <a:rPr lang="en-US" altLang="en-US" b="1" dirty="0" smtClean="0"/>
              <a:t>Outsider or scientific knowledge that counts as “</a:t>
            </a:r>
            <a:r>
              <a:rPr lang="en-US" altLang="ja-JP" b="1" dirty="0" smtClean="0"/>
              <a:t>evidence</a:t>
            </a:r>
            <a:r>
              <a:rPr lang="en-US" altLang="en-US" b="1" dirty="0" smtClean="0"/>
              <a:t>”</a:t>
            </a:r>
            <a:r>
              <a:rPr lang="en-US" altLang="ja-JP" b="1" dirty="0" smtClean="0"/>
              <a:t> here </a:t>
            </a:r>
          </a:p>
          <a:p>
            <a:pPr lvl="1" eaLnBrk="1" hangingPunct="1">
              <a:lnSpc>
                <a:spcPct val="80000"/>
              </a:lnSpc>
              <a:buClrTx/>
            </a:pPr>
            <a:endParaRPr lang="en-US" altLang="en-US" sz="500" b="1" dirty="0" smtClean="0"/>
          </a:p>
          <a:p>
            <a:pPr lvl="1" eaLnBrk="1" hangingPunct="1">
              <a:lnSpc>
                <a:spcPct val="80000"/>
              </a:lnSpc>
              <a:buClrTx/>
            </a:pPr>
            <a:r>
              <a:rPr lang="en-US" altLang="en-US" b="1" dirty="0" smtClean="0"/>
              <a:t>Ignoring research evidence has not produced much success</a:t>
            </a:r>
          </a:p>
          <a:p>
            <a:pPr eaLnBrk="1" hangingPunct="1">
              <a:lnSpc>
                <a:spcPct val="80000"/>
              </a:lnSpc>
            </a:pPr>
            <a:endParaRPr lang="en-US" altLang="en-US" dirty="0" smtClean="0">
              <a:solidFill>
                <a:srgbClr val="FFFFFF"/>
              </a:solidFill>
            </a:endParaRPr>
          </a:p>
          <a:p>
            <a:pPr eaLnBrk="1" hangingPunct="1">
              <a:lnSpc>
                <a:spcPct val="80000"/>
              </a:lnSpc>
            </a:pPr>
            <a:endParaRPr lang="en-US" altLang="en-US" dirty="0" smtClean="0">
              <a:solidFill>
                <a:srgbClr val="FFFFFF"/>
              </a:solidFill>
            </a:endParaRPr>
          </a:p>
        </p:txBody>
      </p:sp>
      <p:sp>
        <p:nvSpPr>
          <p:cNvPr id="3" name="Footer Placeholder 2"/>
          <p:cNvSpPr>
            <a:spLocks noGrp="1"/>
          </p:cNvSpPr>
          <p:nvPr>
            <p:ph type="ftr" sz="quarter" idx="11"/>
          </p:nvPr>
        </p:nvSpPr>
        <p:spPr>
          <a:xfrm>
            <a:off x="2503715" y="6539593"/>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2"/>
            <a:ext cx="8229600" cy="990600"/>
          </a:xfrm>
        </p:spPr>
        <p:txBody>
          <a:bodyPr>
            <a:noAutofit/>
          </a:bodyPr>
          <a:lstStyle/>
          <a:p>
            <a:pPr algn="ctr" eaLnBrk="1" fontAlgn="auto" hangingPunct="1">
              <a:spcAft>
                <a:spcPts val="0"/>
              </a:spcAft>
              <a:defRPr/>
            </a:pPr>
            <a:r>
              <a:rPr lang="en-US" sz="2800" b="1" dirty="0">
                <a:solidFill>
                  <a:schemeClr val="tx1"/>
                </a:solidFill>
                <a:ea typeface="+mj-ea"/>
                <a:cs typeface="+mj-cs"/>
              </a:rPr>
              <a:t>Evidence-Based Corrections: Insider and Outsider Knowledge</a:t>
            </a:r>
          </a:p>
        </p:txBody>
      </p:sp>
      <p:sp>
        <p:nvSpPr>
          <p:cNvPr id="49154" name="Content Placeholder 2"/>
          <p:cNvSpPr>
            <a:spLocks noGrp="1"/>
          </p:cNvSpPr>
          <p:nvPr>
            <p:ph idx="1"/>
          </p:nvPr>
        </p:nvSpPr>
        <p:spPr>
          <a:xfrm>
            <a:off x="457200" y="1600200"/>
            <a:ext cx="8229600" cy="5257800"/>
          </a:xfrm>
        </p:spPr>
        <p:txBody>
          <a:bodyPr/>
          <a:lstStyle/>
          <a:p>
            <a:pPr eaLnBrk="1" hangingPunct="1">
              <a:lnSpc>
                <a:spcPct val="90000"/>
              </a:lnSpc>
              <a:buClrTx/>
            </a:pPr>
            <a:r>
              <a:rPr lang="en-US" altLang="en-US" sz="2200" b="1" dirty="0" smtClean="0"/>
              <a:t>Three problems typically are associated with “insider knowledge”</a:t>
            </a:r>
          </a:p>
          <a:p>
            <a:pPr marL="730250" lvl="1" indent="-457200" eaLnBrk="1" hangingPunct="1">
              <a:lnSpc>
                <a:spcPct val="90000"/>
              </a:lnSpc>
              <a:buClrTx/>
              <a:buFont typeface="Goudy Old Style" pitchFamily="18" charset="0"/>
              <a:buAutoNum type="arabicPeriod"/>
            </a:pPr>
            <a:endParaRPr lang="en-US" altLang="en-US" sz="1000" b="1" dirty="0" smtClean="0"/>
          </a:p>
          <a:p>
            <a:pPr marL="730250" lvl="1" indent="-457200" eaLnBrk="1" hangingPunct="1">
              <a:lnSpc>
                <a:spcPct val="90000"/>
              </a:lnSpc>
              <a:buClrTx/>
              <a:buFont typeface="Goudy Old Style" pitchFamily="18" charset="0"/>
              <a:buAutoNum type="arabicPeriod"/>
            </a:pPr>
            <a:r>
              <a:rPr lang="en-US" altLang="en-US" sz="1900" b="1" dirty="0" smtClean="0"/>
              <a:t>The </a:t>
            </a:r>
            <a:r>
              <a:rPr lang="en-US" altLang="en-US" sz="1900" b="1" i="1" dirty="0" smtClean="0"/>
              <a:t>N-of-1 problem </a:t>
            </a:r>
            <a:r>
              <a:rPr lang="en-US" altLang="en-US" sz="1900" b="1" dirty="0" smtClean="0"/>
              <a:t>(issue of </a:t>
            </a:r>
            <a:r>
              <a:rPr lang="en-US" altLang="en-US" sz="1900" b="1" i="1" dirty="0" smtClean="0"/>
              <a:t>generalizability</a:t>
            </a:r>
            <a:r>
              <a:rPr lang="en-US" altLang="en-US" sz="1900" b="1" dirty="0" smtClean="0"/>
              <a:t>)</a:t>
            </a:r>
          </a:p>
          <a:p>
            <a:pPr lvl="3" eaLnBrk="1" hangingPunct="1">
              <a:lnSpc>
                <a:spcPct val="90000"/>
              </a:lnSpc>
              <a:buClrTx/>
            </a:pPr>
            <a:r>
              <a:rPr lang="en-US" altLang="en-US" sz="1700" b="1" dirty="0" smtClean="0"/>
              <a:t>Relying on personal experience—insider knowledge—means that you assume that </a:t>
            </a:r>
            <a:r>
              <a:rPr lang="en-US" altLang="en-US" sz="1700" b="1" i="1" dirty="0" smtClean="0"/>
              <a:t>what you have experienced also holds for other people in other settings </a:t>
            </a:r>
          </a:p>
          <a:p>
            <a:pPr lvl="3" eaLnBrk="1" hangingPunct="1">
              <a:lnSpc>
                <a:spcPct val="90000"/>
              </a:lnSpc>
              <a:buClrTx/>
            </a:pPr>
            <a:r>
              <a:rPr lang="en-US" altLang="en-US" sz="1700" b="1" dirty="0" smtClean="0"/>
              <a:t>Basing policy on your experiences may result in decisions that would not work for other people and in other places </a:t>
            </a:r>
          </a:p>
          <a:p>
            <a:pPr marL="730250" lvl="1" indent="-457200" eaLnBrk="1" hangingPunct="1">
              <a:lnSpc>
                <a:spcPct val="90000"/>
              </a:lnSpc>
              <a:buClrTx/>
              <a:buFont typeface="Goudy Old Style" pitchFamily="18" charset="0"/>
              <a:buAutoNum type="arabicPeriod"/>
            </a:pPr>
            <a:endParaRPr lang="en-US" altLang="en-US" sz="1000" b="1" dirty="0" smtClean="0"/>
          </a:p>
          <a:p>
            <a:pPr marL="730250" lvl="1" indent="-457200" eaLnBrk="1" hangingPunct="1">
              <a:lnSpc>
                <a:spcPct val="90000"/>
              </a:lnSpc>
              <a:buClrTx/>
              <a:buFont typeface="Goudy Old Style" pitchFamily="18" charset="0"/>
              <a:buAutoNum type="arabicPeriod"/>
            </a:pPr>
            <a:r>
              <a:rPr lang="en-US" altLang="en-US" sz="1900" b="1" dirty="0" smtClean="0"/>
              <a:t>The </a:t>
            </a:r>
            <a:r>
              <a:rPr lang="en-US" altLang="en-US" sz="1900" b="1" i="1" dirty="0" smtClean="0"/>
              <a:t>conflicting-personal-experience problem </a:t>
            </a:r>
          </a:p>
          <a:p>
            <a:pPr lvl="3" eaLnBrk="1" hangingPunct="1">
              <a:lnSpc>
                <a:spcPct val="90000"/>
              </a:lnSpc>
              <a:buClrTx/>
            </a:pPr>
            <a:r>
              <a:rPr lang="en-US" altLang="en-US" sz="1700" b="1" dirty="0" smtClean="0"/>
              <a:t>What happens when the “knowledge” you draw from your personal experiences differs from the “knowledge” someone else draws from his or her personal experiences? </a:t>
            </a:r>
          </a:p>
          <a:p>
            <a:pPr marL="730250" lvl="1" indent="-457200" eaLnBrk="1" hangingPunct="1">
              <a:lnSpc>
                <a:spcPct val="90000"/>
              </a:lnSpc>
              <a:buClrTx/>
              <a:buFont typeface="Goudy Old Style" pitchFamily="18" charset="0"/>
              <a:buAutoNum type="arabicPeriod"/>
            </a:pPr>
            <a:endParaRPr lang="en-US" altLang="en-US" sz="1000" b="1" dirty="0" smtClean="0"/>
          </a:p>
          <a:p>
            <a:pPr marL="730250" lvl="1" indent="-457200" eaLnBrk="1" hangingPunct="1">
              <a:lnSpc>
                <a:spcPct val="90000"/>
              </a:lnSpc>
              <a:buClrTx/>
              <a:buFont typeface="Goudy Old Style" pitchFamily="18" charset="0"/>
              <a:buAutoNum type="arabicPeriod"/>
            </a:pPr>
            <a:r>
              <a:rPr lang="en-US" altLang="en-US" sz="1900" b="1" dirty="0" smtClean="0"/>
              <a:t>The </a:t>
            </a:r>
            <a:r>
              <a:rPr lang="en-US" altLang="en-US" sz="1900" b="1" i="1" dirty="0" smtClean="0"/>
              <a:t>selectivity-of-perceptions problem </a:t>
            </a:r>
          </a:p>
          <a:p>
            <a:pPr lvl="3" eaLnBrk="1" hangingPunct="1">
              <a:lnSpc>
                <a:spcPct val="90000"/>
              </a:lnSpc>
              <a:buClrTx/>
            </a:pPr>
            <a:r>
              <a:rPr lang="en-US" altLang="en-US" sz="1700" b="1" dirty="0" smtClean="0"/>
              <a:t>In deciding what is true about your world, you do not have to record or take down every instance in which some practice is tried </a:t>
            </a:r>
          </a:p>
          <a:p>
            <a:pPr lvl="3" eaLnBrk="1" hangingPunct="1">
              <a:lnSpc>
                <a:spcPct val="90000"/>
              </a:lnSpc>
              <a:buClrTx/>
            </a:pPr>
            <a:r>
              <a:rPr lang="en-US" altLang="en-US" sz="1700" b="1" dirty="0" smtClean="0"/>
              <a:t>We may focus on the events that seem important to us—the successes or failures we have had—but ignore other events that were not as important (or pleasing) to us </a:t>
            </a:r>
            <a:endParaRPr lang="en-US" altLang="en-US" sz="1500" b="1" dirty="0" smtClean="0"/>
          </a:p>
          <a:p>
            <a:pPr eaLnBrk="1" hangingPunct="1">
              <a:lnSpc>
                <a:spcPct val="90000"/>
              </a:lnSpc>
            </a:pPr>
            <a:endParaRPr lang="en-US" altLang="en-US" sz="2200" dirty="0" smtClean="0">
              <a:solidFill>
                <a:srgbClr val="FFFFFF"/>
              </a:solidFill>
            </a:endParaRPr>
          </a:p>
        </p:txBody>
      </p:sp>
      <p:sp>
        <p:nvSpPr>
          <p:cNvPr id="3" name="Footer Placeholder 2"/>
          <p:cNvSpPr>
            <a:spLocks noGrp="1"/>
          </p:cNvSpPr>
          <p:nvPr>
            <p:ph type="ftr" sz="quarter" idx="11"/>
          </p:nvPr>
        </p:nvSpPr>
        <p:spPr>
          <a:xfrm>
            <a:off x="2525485" y="6526666"/>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29343"/>
            <a:ext cx="8229600" cy="990600"/>
          </a:xfrm>
        </p:spPr>
        <p:txBody>
          <a:bodyPr>
            <a:noAutofit/>
          </a:bodyPr>
          <a:lstStyle/>
          <a:p>
            <a:pPr algn="ctr" eaLnBrk="1" fontAlgn="auto" hangingPunct="1">
              <a:spcAft>
                <a:spcPts val="0"/>
              </a:spcAft>
              <a:defRPr/>
            </a:pPr>
            <a:r>
              <a:rPr lang="en-US" sz="3200" b="1" dirty="0">
                <a:solidFill>
                  <a:schemeClr val="tx1"/>
                </a:solidFill>
                <a:ea typeface="+mj-ea"/>
                <a:cs typeface="+mj-cs"/>
              </a:rPr>
              <a:t>Evidence-Based Corrections: </a:t>
            </a:r>
            <a:r>
              <a:rPr lang="en-US" sz="3200" b="1" dirty="0" smtClean="0">
                <a:solidFill>
                  <a:schemeClr val="tx1"/>
                </a:solidFill>
                <a:ea typeface="+mj-ea"/>
                <a:cs typeface="+mj-cs"/>
              </a:rPr>
              <a:t>Evidence-Based Baseball</a:t>
            </a:r>
            <a:endParaRPr lang="en-US" sz="3200" b="1" dirty="0">
              <a:solidFill>
                <a:schemeClr val="tx1"/>
              </a:solidFill>
              <a:ea typeface="+mj-ea"/>
              <a:cs typeface="+mj-cs"/>
            </a:endParaRPr>
          </a:p>
        </p:txBody>
      </p:sp>
      <p:sp>
        <p:nvSpPr>
          <p:cNvPr id="50178" name="Content Placeholder 2"/>
          <p:cNvSpPr>
            <a:spLocks noGrp="1"/>
          </p:cNvSpPr>
          <p:nvPr>
            <p:ph idx="1"/>
          </p:nvPr>
        </p:nvSpPr>
        <p:spPr>
          <a:xfrm>
            <a:off x="287338" y="1600200"/>
            <a:ext cx="8399462" cy="5113338"/>
          </a:xfrm>
        </p:spPr>
        <p:txBody>
          <a:bodyPr/>
          <a:lstStyle/>
          <a:p>
            <a:pPr eaLnBrk="1" hangingPunct="1">
              <a:lnSpc>
                <a:spcPct val="90000"/>
              </a:lnSpc>
              <a:buClrTx/>
            </a:pPr>
            <a:r>
              <a:rPr lang="en-US" altLang="en-US" b="1" dirty="0" smtClean="0"/>
              <a:t>There’s a relationship between corrections and baseball?!</a:t>
            </a:r>
          </a:p>
          <a:p>
            <a:pPr lvl="1" eaLnBrk="1" hangingPunct="1">
              <a:lnSpc>
                <a:spcPct val="90000"/>
              </a:lnSpc>
              <a:buClrTx/>
            </a:pPr>
            <a:endParaRPr lang="en-US" altLang="en-US" sz="1200" b="1" dirty="0" smtClean="0"/>
          </a:p>
          <a:p>
            <a:pPr lvl="1" eaLnBrk="1" hangingPunct="1">
              <a:lnSpc>
                <a:spcPct val="90000"/>
              </a:lnSpc>
              <a:buClrTx/>
            </a:pPr>
            <a:r>
              <a:rPr lang="en-US" altLang="en-US" sz="2400" b="1" dirty="0" smtClean="0"/>
              <a:t>Michael Lewis’s (2003), </a:t>
            </a:r>
            <a:r>
              <a:rPr lang="en-US" altLang="en-US" sz="2400" b="1" i="1" dirty="0" err="1" smtClean="0"/>
              <a:t>Moneyball</a:t>
            </a:r>
            <a:r>
              <a:rPr lang="en-US" altLang="en-US" sz="2400" b="1" i="1" dirty="0" smtClean="0"/>
              <a:t>: The Art of Winning an Unfair Game </a:t>
            </a:r>
          </a:p>
          <a:p>
            <a:pPr lvl="2" eaLnBrk="1" hangingPunct="1">
              <a:lnSpc>
                <a:spcPct val="90000"/>
              </a:lnSpc>
              <a:buClrTx/>
            </a:pPr>
            <a:endParaRPr lang="en-US" altLang="en-US" sz="500" b="1" i="1" dirty="0" smtClean="0"/>
          </a:p>
          <a:p>
            <a:pPr lvl="2" eaLnBrk="1" hangingPunct="1">
              <a:lnSpc>
                <a:spcPct val="90000"/>
              </a:lnSpc>
              <a:buClrTx/>
            </a:pPr>
            <a:r>
              <a:rPr lang="en-US" altLang="en-US" sz="2000" b="1" i="1" dirty="0" err="1" smtClean="0"/>
              <a:t>Moneyball</a:t>
            </a:r>
            <a:r>
              <a:rPr lang="en-US" altLang="en-US" sz="2000" b="1" i="1" dirty="0" smtClean="0"/>
              <a:t> </a:t>
            </a:r>
            <a:r>
              <a:rPr lang="en-US" altLang="en-US" sz="2000" b="1" dirty="0" smtClean="0"/>
              <a:t>tells what happens when insiders who use insider knowledge run a baseball franchise as opposed to making decisions based on statistics or data—that is, decisions about who to draft, who to sign in free agency, and how to manage a game </a:t>
            </a:r>
          </a:p>
          <a:p>
            <a:pPr lvl="3" eaLnBrk="1" hangingPunct="1">
              <a:lnSpc>
                <a:spcPct val="90000"/>
              </a:lnSpc>
              <a:buClrTx/>
            </a:pPr>
            <a:endParaRPr lang="en-US" altLang="en-US" sz="200" b="1" dirty="0" smtClean="0"/>
          </a:p>
          <a:p>
            <a:pPr lvl="3" eaLnBrk="1" hangingPunct="1">
              <a:lnSpc>
                <a:spcPct val="90000"/>
              </a:lnSpc>
              <a:buClrTx/>
            </a:pPr>
            <a:endParaRPr lang="en-US" altLang="en-US" sz="500" b="1" dirty="0" smtClean="0"/>
          </a:p>
          <a:p>
            <a:pPr lvl="3" eaLnBrk="1" hangingPunct="1">
              <a:lnSpc>
                <a:spcPct val="90000"/>
              </a:lnSpc>
              <a:buClrTx/>
            </a:pPr>
            <a:r>
              <a:rPr lang="en-US" altLang="en-US" sz="1800" b="1" dirty="0" smtClean="0"/>
              <a:t>Most general managers, managers, coaches, and scouts were, and still are, people who at one time or another played the game </a:t>
            </a:r>
          </a:p>
          <a:p>
            <a:pPr lvl="3" eaLnBrk="1" hangingPunct="1">
              <a:lnSpc>
                <a:spcPct val="90000"/>
              </a:lnSpc>
              <a:buClrTx/>
            </a:pPr>
            <a:endParaRPr lang="en-US" altLang="en-US" sz="200" b="1" dirty="0" smtClean="0"/>
          </a:p>
          <a:p>
            <a:pPr lvl="3" eaLnBrk="1" hangingPunct="1">
              <a:lnSpc>
                <a:spcPct val="90000"/>
              </a:lnSpc>
              <a:buClrTx/>
            </a:pPr>
            <a:endParaRPr lang="en-US" altLang="en-US" sz="500" b="1" dirty="0" smtClean="0"/>
          </a:p>
          <a:p>
            <a:pPr lvl="3" eaLnBrk="1" hangingPunct="1">
              <a:lnSpc>
                <a:spcPct val="90000"/>
              </a:lnSpc>
              <a:buClrTx/>
            </a:pPr>
            <a:r>
              <a:rPr lang="en-US" altLang="en-US" sz="1800" b="1" dirty="0" smtClean="0"/>
              <a:t>It turned out that most of this insider wisdom is also wrong or true only under some circumstances </a:t>
            </a:r>
            <a:endParaRPr lang="en-US" altLang="en-US" sz="200" b="1" dirty="0" smtClean="0"/>
          </a:p>
          <a:p>
            <a:pPr lvl="3" eaLnBrk="1" hangingPunct="1">
              <a:lnSpc>
                <a:spcPct val="90000"/>
              </a:lnSpc>
              <a:buClrTx/>
            </a:pPr>
            <a:endParaRPr lang="en-US" altLang="en-US" sz="500" b="1" dirty="0" smtClean="0"/>
          </a:p>
          <a:p>
            <a:pPr lvl="3" eaLnBrk="1" hangingPunct="1">
              <a:lnSpc>
                <a:spcPct val="90000"/>
              </a:lnSpc>
              <a:buClrTx/>
            </a:pPr>
            <a:r>
              <a:rPr lang="en-US" altLang="en-US" sz="1800" b="1" dirty="0" smtClean="0"/>
              <a:t>Decisions based on insider “gut feelings” rooted in personal “experience”—ignoring the evidence—were losing teams games and nobody realized it </a:t>
            </a:r>
          </a:p>
          <a:p>
            <a:pPr lvl="3" eaLnBrk="1" hangingPunct="1">
              <a:lnSpc>
                <a:spcPct val="90000"/>
              </a:lnSpc>
              <a:buFont typeface="Arial" pitchFamily="34" charset="0"/>
              <a:buNone/>
            </a:pPr>
            <a:r>
              <a:rPr lang="en-US" altLang="en-US" sz="1800" b="1" dirty="0" smtClean="0"/>
              <a:t> </a:t>
            </a:r>
          </a:p>
          <a:p>
            <a:pPr lvl="3" eaLnBrk="1" hangingPunct="1">
              <a:lnSpc>
                <a:spcPct val="90000"/>
              </a:lnSpc>
            </a:pPr>
            <a:endParaRPr lang="en-US" altLang="en-US" dirty="0" smtClean="0">
              <a:solidFill>
                <a:srgbClr val="FFFFFF"/>
              </a:solidFill>
            </a:endParaRPr>
          </a:p>
          <a:p>
            <a:pPr eaLnBrk="1" hangingPunct="1">
              <a:lnSpc>
                <a:spcPct val="90000"/>
              </a:lnSpc>
            </a:pPr>
            <a:endParaRPr lang="en-US" altLang="en-US" dirty="0" smtClean="0">
              <a:solidFill>
                <a:srgbClr val="FFFFFF"/>
              </a:solidFill>
            </a:endParaRPr>
          </a:p>
        </p:txBody>
      </p:sp>
      <p:sp>
        <p:nvSpPr>
          <p:cNvPr id="3" name="Footer Placeholder 2"/>
          <p:cNvSpPr>
            <a:spLocks noGrp="1"/>
          </p:cNvSpPr>
          <p:nvPr>
            <p:ph type="ftr" sz="quarter" idx="11"/>
          </p:nvPr>
        </p:nvSpPr>
        <p:spPr>
          <a:xfrm>
            <a:off x="2623457" y="652870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90600"/>
          </a:xfrm>
        </p:spPr>
        <p:txBody>
          <a:bodyPr>
            <a:normAutofit fontScale="90000"/>
          </a:bodyPr>
          <a:lstStyle/>
          <a:p>
            <a:pPr algn="ctr" eaLnBrk="1" fontAlgn="auto" hangingPunct="1">
              <a:spcAft>
                <a:spcPts val="0"/>
              </a:spcAft>
              <a:defRPr/>
            </a:pPr>
            <a:r>
              <a:rPr lang="en-US" b="1" dirty="0">
                <a:solidFill>
                  <a:schemeClr val="tx1"/>
                </a:solidFill>
                <a:ea typeface="+mj-ea"/>
                <a:cs typeface="+mj-cs"/>
              </a:rPr>
              <a:t>Evidence-Based Corrections: Evidence-Based Baseball</a:t>
            </a:r>
          </a:p>
        </p:txBody>
      </p:sp>
      <p:sp>
        <p:nvSpPr>
          <p:cNvPr id="51202" name="Content Placeholder 2"/>
          <p:cNvSpPr>
            <a:spLocks noGrp="1"/>
          </p:cNvSpPr>
          <p:nvPr>
            <p:ph idx="1"/>
          </p:nvPr>
        </p:nvSpPr>
        <p:spPr>
          <a:xfrm>
            <a:off x="457200" y="2002970"/>
            <a:ext cx="8229600" cy="4474029"/>
          </a:xfrm>
        </p:spPr>
        <p:txBody>
          <a:bodyPr/>
          <a:lstStyle/>
          <a:p>
            <a:pPr eaLnBrk="1" hangingPunct="1">
              <a:buClrTx/>
            </a:pPr>
            <a:r>
              <a:rPr lang="en-US" altLang="en-US" b="1" dirty="0" smtClean="0"/>
              <a:t>Insider perspectives also typically shaped who was drafted by major league teams </a:t>
            </a:r>
          </a:p>
          <a:p>
            <a:pPr lvl="1" eaLnBrk="1" hangingPunct="1">
              <a:buClrTx/>
            </a:pPr>
            <a:endParaRPr lang="en-US" altLang="en-US" sz="1000" b="1" dirty="0" smtClean="0"/>
          </a:p>
          <a:p>
            <a:pPr lvl="1" eaLnBrk="1" hangingPunct="1">
              <a:buClrTx/>
            </a:pPr>
            <a:r>
              <a:rPr lang="en-US" altLang="en-US" b="1" dirty="0" smtClean="0"/>
              <a:t>Teams have scouting departments because they believe that scouts—most of them having played in the major or minor leagues—can eyeball a player and tell who is likely to make it to the majors </a:t>
            </a:r>
          </a:p>
          <a:p>
            <a:pPr lvl="2" eaLnBrk="1" hangingPunct="1">
              <a:buClrTx/>
            </a:pPr>
            <a:endParaRPr lang="en-US" altLang="en-US" sz="500" b="1" dirty="0" smtClean="0"/>
          </a:p>
          <a:p>
            <a:pPr lvl="2" eaLnBrk="1" hangingPunct="1">
              <a:buClrTx/>
            </a:pPr>
            <a:r>
              <a:rPr lang="en-US" altLang="en-US" b="1" dirty="0" smtClean="0"/>
              <a:t>Once again, this usually turns out to be an incorrect assumption </a:t>
            </a:r>
          </a:p>
          <a:p>
            <a:pPr eaLnBrk="1" hangingPunct="1">
              <a:buClrTx/>
            </a:pPr>
            <a:endParaRPr lang="en-US" altLang="en-US" sz="1000" b="1" dirty="0" smtClean="0"/>
          </a:p>
          <a:p>
            <a:pPr eaLnBrk="1" hangingPunct="1">
              <a:buClrTx/>
            </a:pPr>
            <a:r>
              <a:rPr lang="en-US" altLang="en-US" b="1" dirty="0" smtClean="0"/>
              <a:t>Their job is not to read statistics but to use their “experience” to pick out the guy who will become a star </a:t>
            </a:r>
          </a:p>
          <a:p>
            <a:pPr lvl="1" eaLnBrk="1" hangingPunct="1">
              <a:buClrTx/>
            </a:pPr>
            <a:endParaRPr lang="en-US" altLang="en-US" sz="500" b="1" dirty="0" smtClean="0"/>
          </a:p>
          <a:p>
            <a:pPr lvl="1" eaLnBrk="1" hangingPunct="1">
              <a:buClrTx/>
            </a:pPr>
            <a:r>
              <a:rPr lang="en-US" altLang="en-US" b="1" dirty="0" smtClean="0"/>
              <a:t>They can “tell” based on a “major league body”—someone who is tall and rangy, who can run fast, or who can throw over 90mph</a:t>
            </a:r>
          </a:p>
        </p:txBody>
      </p:sp>
      <p:sp>
        <p:nvSpPr>
          <p:cNvPr id="3" name="Footer Placeholder 2"/>
          <p:cNvSpPr>
            <a:spLocks noGrp="1"/>
          </p:cNvSpPr>
          <p:nvPr>
            <p:ph type="ftr" sz="quarter" idx="11"/>
          </p:nvPr>
        </p:nvSpPr>
        <p:spPr>
          <a:xfrm>
            <a:off x="2514600"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eaLnBrk="1" fontAlgn="auto" hangingPunct="1">
              <a:spcAft>
                <a:spcPts val="0"/>
              </a:spcAft>
              <a:defRPr/>
            </a:pPr>
            <a:r>
              <a:rPr lang="en-US" sz="2800" b="1" dirty="0">
                <a:solidFill>
                  <a:schemeClr val="tx1"/>
                </a:solidFill>
                <a:ea typeface="+mj-ea"/>
                <a:cs typeface="+mj-cs"/>
              </a:rPr>
              <a:t>Evidence-Based Corrections: Evidence-Based Baseball</a:t>
            </a:r>
          </a:p>
        </p:txBody>
      </p:sp>
      <p:sp>
        <p:nvSpPr>
          <p:cNvPr id="52226" name="Content Placeholder 2"/>
          <p:cNvSpPr>
            <a:spLocks noGrp="1"/>
          </p:cNvSpPr>
          <p:nvPr>
            <p:ph idx="1"/>
          </p:nvPr>
        </p:nvSpPr>
        <p:spPr>
          <a:xfrm>
            <a:off x="457200" y="1600200"/>
            <a:ext cx="8229600" cy="5124450"/>
          </a:xfrm>
        </p:spPr>
        <p:txBody>
          <a:bodyPr/>
          <a:lstStyle/>
          <a:p>
            <a:pPr eaLnBrk="1" hangingPunct="1">
              <a:lnSpc>
                <a:spcPct val="90000"/>
              </a:lnSpc>
              <a:buClrTx/>
            </a:pPr>
            <a:r>
              <a:rPr lang="en-US" altLang="en-US" b="1" dirty="0" smtClean="0"/>
              <a:t>Billy </a:t>
            </a:r>
            <a:r>
              <a:rPr lang="en-US" altLang="en-US" b="1" dirty="0" err="1" smtClean="0"/>
              <a:t>Beane</a:t>
            </a:r>
            <a:r>
              <a:rPr lang="en-US" altLang="en-US" b="1" dirty="0" smtClean="0"/>
              <a:t> bought into a theory about baseball—in essence, the “theory of outs” </a:t>
            </a:r>
          </a:p>
          <a:p>
            <a:pPr lvl="2" eaLnBrk="1" hangingPunct="1">
              <a:lnSpc>
                <a:spcPct val="90000"/>
              </a:lnSpc>
              <a:buClrTx/>
            </a:pPr>
            <a:endParaRPr lang="en-US" altLang="en-US" sz="1100" b="1" dirty="0" smtClean="0"/>
          </a:p>
          <a:p>
            <a:pPr lvl="2" eaLnBrk="1" hangingPunct="1">
              <a:lnSpc>
                <a:spcPct val="90000"/>
              </a:lnSpc>
              <a:buClrTx/>
            </a:pPr>
            <a:r>
              <a:rPr lang="en-US" altLang="en-US" sz="2000" b="1" dirty="0" smtClean="0"/>
              <a:t>Anything that contributes to an “out” being made is bad for the offense and good for the defense because it limits the ability to score runs—and scoring runs is how baseball games are won! </a:t>
            </a:r>
          </a:p>
          <a:p>
            <a:pPr eaLnBrk="1" hangingPunct="1">
              <a:lnSpc>
                <a:spcPct val="90000"/>
              </a:lnSpc>
              <a:buClrTx/>
            </a:pPr>
            <a:endParaRPr lang="en-US" altLang="en-US" sz="1100" b="1" dirty="0" smtClean="0"/>
          </a:p>
          <a:p>
            <a:pPr eaLnBrk="1" hangingPunct="1">
              <a:lnSpc>
                <a:spcPct val="90000"/>
              </a:lnSpc>
              <a:buClrTx/>
            </a:pPr>
            <a:r>
              <a:rPr lang="en-US" altLang="en-US" b="1" dirty="0" err="1" smtClean="0"/>
              <a:t>Beane</a:t>
            </a:r>
            <a:r>
              <a:rPr lang="en-US" altLang="en-US" b="1" dirty="0" smtClean="0"/>
              <a:t> was not the first person to argue that statistics should be used to make baseball decisions (Schwarz, 2004)</a:t>
            </a:r>
          </a:p>
          <a:p>
            <a:pPr lvl="1" eaLnBrk="1" hangingPunct="1">
              <a:lnSpc>
                <a:spcPct val="90000"/>
              </a:lnSpc>
              <a:buClrTx/>
            </a:pPr>
            <a:endParaRPr lang="en-US" altLang="en-US" sz="500" b="1" dirty="0" smtClean="0"/>
          </a:p>
          <a:p>
            <a:pPr lvl="1" eaLnBrk="1" hangingPunct="1">
              <a:lnSpc>
                <a:spcPct val="90000"/>
              </a:lnSpc>
              <a:buClrTx/>
            </a:pPr>
            <a:r>
              <a:rPr lang="en-US" altLang="en-US" b="1" dirty="0" smtClean="0"/>
              <a:t>Was innovative in that he was the first GM to use statistics systematically to control how he managed the Oakland A’s </a:t>
            </a:r>
          </a:p>
          <a:p>
            <a:pPr lvl="1" eaLnBrk="1" hangingPunct="1">
              <a:lnSpc>
                <a:spcPct val="90000"/>
              </a:lnSpc>
              <a:buClrTx/>
            </a:pPr>
            <a:endParaRPr lang="en-US" altLang="en-US" sz="500" b="1" dirty="0" smtClean="0"/>
          </a:p>
          <a:p>
            <a:pPr lvl="1" eaLnBrk="1" hangingPunct="1">
              <a:lnSpc>
                <a:spcPct val="90000"/>
              </a:lnSpc>
              <a:buClrTx/>
            </a:pPr>
            <a:r>
              <a:rPr lang="en-US" altLang="en-US" b="1" dirty="0" smtClean="0"/>
              <a:t>He provided a test case for whether evidence-based baseball is more effective than insider-based baseball and showed the value of an evidence-based approach </a:t>
            </a:r>
          </a:p>
          <a:p>
            <a:pPr lvl="2" eaLnBrk="1" hangingPunct="1">
              <a:lnSpc>
                <a:spcPct val="90000"/>
              </a:lnSpc>
              <a:buClrTx/>
            </a:pPr>
            <a:endParaRPr lang="en-US" altLang="en-US" sz="200" b="1" dirty="0" smtClean="0"/>
          </a:p>
          <a:p>
            <a:pPr lvl="2" eaLnBrk="1" hangingPunct="1">
              <a:lnSpc>
                <a:spcPct val="90000"/>
              </a:lnSpc>
              <a:buClrTx/>
            </a:pPr>
            <a:r>
              <a:rPr lang="en-US" altLang="en-US" b="1" dirty="0" smtClean="0"/>
              <a:t>From 1999 to 2006, </a:t>
            </a:r>
            <a:r>
              <a:rPr lang="en-US" altLang="en-US" b="1" dirty="0" err="1" smtClean="0"/>
              <a:t>Beane’s</a:t>
            </a:r>
            <a:r>
              <a:rPr lang="en-US" altLang="en-US" b="1" dirty="0" smtClean="0"/>
              <a:t> teams averaged 94 wins a season. By contrast, the New York Yankees averaged just 97 wins annually </a:t>
            </a:r>
          </a:p>
          <a:p>
            <a:pPr lvl="1" eaLnBrk="1" hangingPunct="1">
              <a:lnSpc>
                <a:spcPct val="90000"/>
              </a:lnSpc>
            </a:pPr>
            <a:endParaRPr lang="en-US" altLang="en-US" sz="1900" dirty="0" smtClean="0">
              <a:solidFill>
                <a:srgbClr val="FFFFFF"/>
              </a:solidFill>
            </a:endParaRPr>
          </a:p>
          <a:p>
            <a:pPr eaLnBrk="1" hangingPunct="1">
              <a:lnSpc>
                <a:spcPct val="90000"/>
              </a:lnSpc>
            </a:pPr>
            <a:endParaRPr lang="en-US" altLang="en-US" sz="2200" dirty="0" smtClean="0">
              <a:solidFill>
                <a:srgbClr val="FFFFFF"/>
              </a:solidFill>
            </a:endParaRPr>
          </a:p>
        </p:txBody>
      </p:sp>
      <p:sp>
        <p:nvSpPr>
          <p:cNvPr id="3" name="Footer Placeholder 2"/>
          <p:cNvSpPr>
            <a:spLocks noGrp="1"/>
          </p:cNvSpPr>
          <p:nvPr>
            <p:ph type="ftr" sz="quarter" idx="11"/>
          </p:nvPr>
        </p:nvSpPr>
        <p:spPr>
          <a:xfrm>
            <a:off x="2492829"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eaLnBrk="1" fontAlgn="auto" hangingPunct="1">
              <a:spcAft>
                <a:spcPts val="0"/>
              </a:spcAft>
              <a:defRPr/>
            </a:pPr>
            <a:r>
              <a:rPr lang="en-US" sz="2800" b="1" dirty="0">
                <a:solidFill>
                  <a:schemeClr val="tx1"/>
                </a:solidFill>
                <a:ea typeface="+mj-ea"/>
                <a:cs typeface="+mj-cs"/>
              </a:rPr>
              <a:t>Evidence-Based Corrections: Evidence-Based Baseball</a:t>
            </a:r>
          </a:p>
        </p:txBody>
      </p:sp>
      <p:sp>
        <p:nvSpPr>
          <p:cNvPr id="53250" name="Content Placeholder 2"/>
          <p:cNvSpPr>
            <a:spLocks noGrp="1"/>
          </p:cNvSpPr>
          <p:nvPr>
            <p:ph idx="1"/>
          </p:nvPr>
        </p:nvSpPr>
        <p:spPr>
          <a:xfrm>
            <a:off x="457200" y="1502226"/>
            <a:ext cx="8229600" cy="5100638"/>
          </a:xfrm>
        </p:spPr>
        <p:txBody>
          <a:bodyPr/>
          <a:lstStyle/>
          <a:p>
            <a:pPr eaLnBrk="1" hangingPunct="1">
              <a:lnSpc>
                <a:spcPct val="80000"/>
              </a:lnSpc>
              <a:buClrTx/>
            </a:pPr>
            <a:r>
              <a:rPr lang="en-US" altLang="en-US" b="1" dirty="0" smtClean="0"/>
              <a:t>In short, the story of Billy </a:t>
            </a:r>
            <a:r>
              <a:rPr lang="en-US" altLang="en-US" b="1" dirty="0" err="1" smtClean="0"/>
              <a:t>Beane</a:t>
            </a:r>
            <a:r>
              <a:rPr lang="en-US" altLang="en-US" b="1" dirty="0" smtClean="0"/>
              <a:t> and the Oakland A’s is a case study of what happens when decisions are based on </a:t>
            </a:r>
            <a:r>
              <a:rPr lang="en-US" altLang="en-US" b="1" i="1" dirty="0" smtClean="0"/>
              <a:t>scientific evidence </a:t>
            </a:r>
            <a:r>
              <a:rPr lang="en-US" altLang="en-US" b="1" dirty="0" smtClean="0"/>
              <a:t>and when those you are competing against base their decisions on custom and personal experience </a:t>
            </a:r>
          </a:p>
          <a:p>
            <a:pPr lvl="1" eaLnBrk="1" hangingPunct="1">
              <a:lnSpc>
                <a:spcPct val="80000"/>
              </a:lnSpc>
              <a:buClrTx/>
            </a:pPr>
            <a:endParaRPr lang="en-US" altLang="en-US" sz="1900" b="1" i="1" dirty="0" smtClean="0"/>
          </a:p>
          <a:p>
            <a:pPr lvl="1" eaLnBrk="1" hangingPunct="1">
              <a:lnSpc>
                <a:spcPct val="80000"/>
              </a:lnSpc>
              <a:buClrTx/>
            </a:pPr>
            <a:r>
              <a:rPr lang="en-US" altLang="en-US" sz="2200" b="1" i="1" dirty="0" smtClean="0"/>
              <a:t>Rationality produces distinct advantages </a:t>
            </a:r>
          </a:p>
          <a:p>
            <a:pPr eaLnBrk="1" hangingPunct="1">
              <a:lnSpc>
                <a:spcPct val="80000"/>
              </a:lnSpc>
              <a:buClrTx/>
            </a:pPr>
            <a:endParaRPr lang="en-US" altLang="en-US" sz="2200" b="1" dirty="0" smtClean="0"/>
          </a:p>
          <a:p>
            <a:pPr eaLnBrk="1" hangingPunct="1">
              <a:lnSpc>
                <a:spcPct val="80000"/>
              </a:lnSpc>
              <a:buClrTx/>
            </a:pPr>
            <a:r>
              <a:rPr lang="en-US" altLang="en-US" b="1" dirty="0" smtClean="0"/>
              <a:t>The connection between </a:t>
            </a:r>
            <a:r>
              <a:rPr lang="en-US" altLang="en-US" b="1" i="1" dirty="0" smtClean="0"/>
              <a:t>evidence-based baseball </a:t>
            </a:r>
            <a:r>
              <a:rPr lang="en-US" altLang="en-US" b="1" dirty="0" smtClean="0"/>
              <a:t>and </a:t>
            </a:r>
            <a:r>
              <a:rPr lang="en-US" altLang="en-US" b="1" i="1" dirty="0" smtClean="0"/>
              <a:t>evidence-based corrections </a:t>
            </a:r>
          </a:p>
          <a:p>
            <a:pPr lvl="1" eaLnBrk="1" hangingPunct="1">
              <a:lnSpc>
                <a:spcPct val="80000"/>
              </a:lnSpc>
              <a:buClrTx/>
            </a:pPr>
            <a:endParaRPr lang="en-US" altLang="en-US" sz="1600" b="1" dirty="0" smtClean="0"/>
          </a:p>
          <a:p>
            <a:pPr lvl="1" eaLnBrk="1" hangingPunct="1">
              <a:lnSpc>
                <a:spcPct val="80000"/>
              </a:lnSpc>
              <a:buClrTx/>
            </a:pPr>
            <a:r>
              <a:rPr lang="en-US" altLang="en-US" sz="2200" b="1" dirty="0" smtClean="0"/>
              <a:t>It is one thing to predict how many runs a team will score and quite another to predict the recidivism rate for a treatment program</a:t>
            </a:r>
          </a:p>
          <a:p>
            <a:pPr lvl="1" eaLnBrk="1" hangingPunct="1">
              <a:lnSpc>
                <a:spcPct val="80000"/>
              </a:lnSpc>
              <a:buClrTx/>
            </a:pPr>
            <a:endParaRPr lang="en-US" altLang="en-US" sz="1800" b="1" dirty="0" smtClean="0"/>
          </a:p>
          <a:p>
            <a:pPr lvl="1" eaLnBrk="1" hangingPunct="1">
              <a:lnSpc>
                <a:spcPct val="80000"/>
              </a:lnSpc>
              <a:buClrTx/>
            </a:pPr>
            <a:r>
              <a:rPr lang="en-US" altLang="en-US" sz="2200" b="1" dirty="0" smtClean="0"/>
              <a:t>But the broader point is worth truly contemplating: </a:t>
            </a:r>
            <a:r>
              <a:rPr lang="en-US" altLang="en-US" sz="2200" b="1" i="1" dirty="0" smtClean="0"/>
              <a:t>In human endeavors— whether it is baseball, medicine, or corrections—ignorance is a dangerous thing </a:t>
            </a:r>
            <a:endParaRPr lang="en-US" altLang="en-US" sz="2200" b="1" dirty="0" smtClean="0"/>
          </a:p>
          <a:p>
            <a:pPr eaLnBrk="1" hangingPunct="1">
              <a:lnSpc>
                <a:spcPct val="80000"/>
              </a:lnSpc>
            </a:pPr>
            <a:endParaRPr lang="en-US" altLang="en-US" sz="2200" dirty="0" smtClean="0">
              <a:solidFill>
                <a:srgbClr val="FFFFFF"/>
              </a:solidFill>
            </a:endParaRPr>
          </a:p>
          <a:p>
            <a:pPr lvl="1" eaLnBrk="1" hangingPunct="1">
              <a:lnSpc>
                <a:spcPct val="80000"/>
              </a:lnSpc>
            </a:pPr>
            <a:endParaRPr lang="en-US" altLang="en-US" sz="1900" dirty="0" smtClean="0">
              <a:solidFill>
                <a:srgbClr val="FFFFFF"/>
              </a:solidFill>
            </a:endParaRPr>
          </a:p>
        </p:txBody>
      </p:sp>
      <p:sp>
        <p:nvSpPr>
          <p:cNvPr id="3" name="Footer Placeholder 2"/>
          <p:cNvSpPr>
            <a:spLocks noGrp="1"/>
          </p:cNvSpPr>
          <p:nvPr>
            <p:ph type="ftr" sz="quarter" idx="11"/>
          </p:nvPr>
        </p:nvSpPr>
        <p:spPr>
          <a:xfrm>
            <a:off x="2667000" y="6539593"/>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Why Are </a:t>
            </a:r>
            <a:r>
              <a:rPr lang="en-US" b="1" dirty="0">
                <a:solidFill>
                  <a:schemeClr val="tx1"/>
                </a:solidFill>
                <a:ea typeface="+mj-ea"/>
                <a:cs typeface="+mj-cs"/>
              </a:rPr>
              <a:t>S</a:t>
            </a:r>
            <a:r>
              <a:rPr lang="en-US" b="1" dirty="0" smtClean="0">
                <a:solidFill>
                  <a:schemeClr val="tx1"/>
                </a:solidFill>
                <a:ea typeface="+mj-ea"/>
                <a:cs typeface="+mj-cs"/>
              </a:rPr>
              <a:t>o </a:t>
            </a:r>
            <a:r>
              <a:rPr lang="en-US" b="1" dirty="0">
                <a:solidFill>
                  <a:schemeClr val="tx1"/>
                </a:solidFill>
                <a:ea typeface="+mj-ea"/>
                <a:cs typeface="+mj-cs"/>
              </a:rPr>
              <a:t>M</a:t>
            </a:r>
            <a:r>
              <a:rPr lang="en-US" b="1" dirty="0" smtClean="0">
                <a:solidFill>
                  <a:schemeClr val="tx1"/>
                </a:solidFill>
                <a:ea typeface="+mj-ea"/>
                <a:cs typeface="+mj-cs"/>
              </a:rPr>
              <a:t>any </a:t>
            </a:r>
            <a:r>
              <a:rPr lang="en-US" b="1" dirty="0">
                <a:solidFill>
                  <a:schemeClr val="tx1"/>
                </a:solidFill>
                <a:ea typeface="+mj-ea"/>
                <a:cs typeface="+mj-cs"/>
              </a:rPr>
              <a:t>I</a:t>
            </a:r>
            <a:r>
              <a:rPr lang="en-US" b="1" dirty="0" smtClean="0">
                <a:solidFill>
                  <a:schemeClr val="tx1"/>
                </a:solidFill>
                <a:ea typeface="+mj-ea"/>
                <a:cs typeface="+mj-cs"/>
              </a:rPr>
              <a:t>ncarcerated?</a:t>
            </a:r>
            <a:endParaRPr lang="en-US" b="1" dirty="0">
              <a:solidFill>
                <a:schemeClr val="tx1"/>
              </a:solidFill>
              <a:ea typeface="+mj-ea"/>
              <a:cs typeface="+mj-cs"/>
            </a:endParaRPr>
          </a:p>
        </p:txBody>
      </p:sp>
      <p:sp>
        <p:nvSpPr>
          <p:cNvPr id="16386" name="Content Placeholder 2"/>
          <p:cNvSpPr>
            <a:spLocks noGrp="1"/>
          </p:cNvSpPr>
          <p:nvPr>
            <p:ph idx="1"/>
          </p:nvPr>
        </p:nvSpPr>
        <p:spPr>
          <a:xfrm>
            <a:off x="457200" y="1600200"/>
            <a:ext cx="8229600" cy="5029200"/>
          </a:xfrm>
        </p:spPr>
        <p:txBody>
          <a:bodyPr>
            <a:normAutofit/>
          </a:bodyPr>
          <a:lstStyle/>
          <a:p>
            <a:pPr eaLnBrk="1" hangingPunct="1">
              <a:buClrTx/>
              <a:defRPr/>
            </a:pPr>
            <a:r>
              <a:rPr lang="en-US" altLang="en-US" b="1" dirty="0" smtClean="0">
                <a:cs typeface="ＭＳ Ｐゴシック" charset="0"/>
              </a:rPr>
              <a:t>The simple answer</a:t>
            </a:r>
            <a:r>
              <a:rPr lang="en-US" altLang="en-US" b="1" dirty="0">
                <a:cs typeface="ＭＳ Ｐゴシック" charset="0"/>
              </a:rPr>
              <a:t> </a:t>
            </a:r>
            <a:r>
              <a:rPr lang="en-US" altLang="en-US" b="1" dirty="0" smtClean="0">
                <a:cs typeface="ＭＳ Ｐゴシック" charset="0"/>
              </a:rPr>
              <a:t> is that they have committed crimes and been convicted, and thus some response by the government is required</a:t>
            </a:r>
          </a:p>
          <a:p>
            <a:pPr marL="0" indent="0" eaLnBrk="1" hangingPunct="1">
              <a:buClrTx/>
              <a:buFont typeface="Arial" pitchFamily="34" charset="0"/>
              <a:buNone/>
              <a:defRPr/>
            </a:pPr>
            <a:endParaRPr lang="en-US" altLang="en-US" sz="1000" b="1" dirty="0" smtClean="0">
              <a:cs typeface="ＭＳ Ｐゴシック" charset="0"/>
            </a:endParaRPr>
          </a:p>
          <a:p>
            <a:pPr eaLnBrk="1" hangingPunct="1">
              <a:buClrTx/>
              <a:defRPr/>
            </a:pPr>
            <a:r>
              <a:rPr lang="en-US" altLang="en-US" b="1" dirty="0" smtClean="0">
                <a:cs typeface="ＭＳ Ｐゴシック" charset="0"/>
              </a:rPr>
              <a:t>However, there are two problems with this answer:</a:t>
            </a:r>
          </a:p>
          <a:p>
            <a:pPr marL="730250" lvl="1" indent="-457200" eaLnBrk="1" hangingPunct="1">
              <a:buClrTx/>
              <a:buFont typeface="Goudy Old Style" pitchFamily="18" charset="0"/>
              <a:buAutoNum type="arabicPeriod"/>
              <a:defRPr/>
            </a:pPr>
            <a:endParaRPr lang="en-US" altLang="en-US" sz="500" b="1" dirty="0" smtClean="0">
              <a:cs typeface="+mn-cs"/>
            </a:endParaRPr>
          </a:p>
          <a:p>
            <a:pPr marL="730250" lvl="1" indent="-457200" eaLnBrk="1" hangingPunct="1">
              <a:buClrTx/>
              <a:buFont typeface="Goudy Old Style" pitchFamily="18" charset="0"/>
              <a:buAutoNum type="arabicPeriod"/>
              <a:defRPr/>
            </a:pPr>
            <a:r>
              <a:rPr lang="en-US" altLang="en-US" sz="2200" b="1" dirty="0" smtClean="0">
                <a:cs typeface="+mn-cs"/>
              </a:rPr>
              <a:t>It suggests that the amount of crime and the amount of corrections in a nation are tightly connected</a:t>
            </a:r>
          </a:p>
          <a:p>
            <a:pPr lvl="3" eaLnBrk="1" hangingPunct="1">
              <a:buClrTx/>
              <a:buFont typeface="Lucida Grande" pitchFamily="2" charset="0"/>
              <a:buChar char="-"/>
              <a:defRPr/>
            </a:pPr>
            <a:r>
              <a:rPr lang="en-US" altLang="en-US" sz="2200" b="1" dirty="0" smtClean="0">
                <a:cs typeface="+mn-cs"/>
              </a:rPr>
              <a:t>Within the United States, correctional populations do not rise and fall as crime rates rise and fall</a:t>
            </a:r>
          </a:p>
          <a:p>
            <a:pPr marL="730250" lvl="1" indent="-457200" eaLnBrk="1" hangingPunct="1">
              <a:buClrTx/>
              <a:buFont typeface="Goudy Old Style" pitchFamily="18" charset="0"/>
              <a:buAutoNum type="arabicPeriod"/>
              <a:defRPr/>
            </a:pPr>
            <a:endParaRPr lang="en-US" altLang="en-US" sz="500" b="1" dirty="0" smtClean="0">
              <a:cs typeface="+mn-cs"/>
            </a:endParaRPr>
          </a:p>
          <a:p>
            <a:pPr marL="730250" lvl="1" indent="-457200" eaLnBrk="1" hangingPunct="1">
              <a:buClrTx/>
              <a:buFont typeface="Goudy Old Style" pitchFamily="18" charset="0"/>
              <a:buAutoNum type="arabicPeriod"/>
              <a:defRPr/>
            </a:pPr>
            <a:r>
              <a:rPr lang="en-US" altLang="en-US" sz="2200" b="1" dirty="0" smtClean="0">
                <a:cs typeface="+mn-cs"/>
              </a:rPr>
              <a:t>It begs the larger question of what </a:t>
            </a:r>
            <a:r>
              <a:rPr lang="en-US" altLang="en-US" sz="2200" b="1" i="1" u="sng" dirty="0" smtClean="0">
                <a:cs typeface="+mn-cs"/>
              </a:rPr>
              <a:t>purpose</a:t>
            </a:r>
            <a:r>
              <a:rPr lang="en-US" altLang="en-US" sz="2200" b="1" dirty="0" smtClean="0">
                <a:cs typeface="+mn-cs"/>
              </a:rPr>
              <a:t> is served by intervening in the lives of offenders</a:t>
            </a:r>
          </a:p>
          <a:p>
            <a:pPr lvl="3" eaLnBrk="1" hangingPunct="1">
              <a:buClrTx/>
              <a:buFont typeface="Lucida Grande" pitchFamily="2" charset="0"/>
              <a:buChar char="-"/>
              <a:defRPr/>
            </a:pPr>
            <a:r>
              <a:rPr lang="en-US" altLang="en-US" sz="2200" b="1" dirty="0" smtClean="0">
                <a:cs typeface="+mn-cs"/>
              </a:rPr>
              <a:t>What do we hope to accomplish?</a:t>
            </a:r>
          </a:p>
          <a:p>
            <a:pPr lvl="3" eaLnBrk="1" hangingPunct="1">
              <a:buClrTx/>
              <a:buFont typeface="Lucida Grande" pitchFamily="2" charset="0"/>
              <a:buChar char="-"/>
              <a:defRPr/>
            </a:pPr>
            <a:r>
              <a:rPr lang="en-US" altLang="en-US" sz="2200" b="1" dirty="0" smtClean="0">
                <a:cs typeface="+mn-cs"/>
              </a:rPr>
              <a:t>What theories drive the larger purpose of incarceration? </a:t>
            </a:r>
          </a:p>
        </p:txBody>
      </p:sp>
      <p:sp>
        <p:nvSpPr>
          <p:cNvPr id="3" name="Footer Placeholder 2"/>
          <p:cNvSpPr>
            <a:spLocks noGrp="1"/>
          </p:cNvSpPr>
          <p:nvPr>
            <p:ph type="ftr" sz="quarter" idx="11"/>
          </p:nvPr>
        </p:nvSpPr>
        <p:spPr>
          <a:xfrm>
            <a:off x="2340428"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Conclusion</a:t>
            </a:r>
            <a:endParaRPr lang="en-US" b="1" dirty="0">
              <a:solidFill>
                <a:schemeClr val="tx1"/>
              </a:solidFill>
              <a:ea typeface="+mj-ea"/>
              <a:cs typeface="+mj-cs"/>
            </a:endParaRPr>
          </a:p>
        </p:txBody>
      </p:sp>
      <p:sp>
        <p:nvSpPr>
          <p:cNvPr id="54274" name="Content Placeholder 2"/>
          <p:cNvSpPr>
            <a:spLocks noGrp="1"/>
          </p:cNvSpPr>
          <p:nvPr>
            <p:ph idx="1"/>
          </p:nvPr>
        </p:nvSpPr>
        <p:spPr>
          <a:xfrm>
            <a:off x="290513" y="1524000"/>
            <a:ext cx="8636000" cy="5224463"/>
          </a:xfrm>
        </p:spPr>
        <p:txBody>
          <a:bodyPr/>
          <a:lstStyle/>
          <a:p>
            <a:pPr eaLnBrk="1" hangingPunct="1">
              <a:buClrTx/>
            </a:pPr>
            <a:r>
              <a:rPr lang="en-US" altLang="en-US" sz="2600" b="1" dirty="0" smtClean="0"/>
              <a:t>Corrections is serious business </a:t>
            </a:r>
          </a:p>
          <a:p>
            <a:pPr lvl="1" eaLnBrk="1" hangingPunct="1">
              <a:buClrTx/>
            </a:pPr>
            <a:endParaRPr lang="en-US" altLang="en-US" sz="1000" b="1" dirty="0" smtClean="0"/>
          </a:p>
          <a:p>
            <a:pPr lvl="1" eaLnBrk="1" hangingPunct="1">
              <a:buClrTx/>
            </a:pPr>
            <a:r>
              <a:rPr lang="en-US" altLang="en-US" sz="2400" b="1" dirty="0" smtClean="0"/>
              <a:t>People’s lives are at stake—both offenders and potential victims </a:t>
            </a:r>
          </a:p>
          <a:p>
            <a:pPr eaLnBrk="1" hangingPunct="1">
              <a:buClrTx/>
            </a:pPr>
            <a:endParaRPr lang="en-US" altLang="en-US" sz="2600" b="1" dirty="0" smtClean="0"/>
          </a:p>
          <a:p>
            <a:pPr eaLnBrk="1" hangingPunct="1">
              <a:buClrTx/>
            </a:pPr>
            <a:r>
              <a:rPr lang="en-US" altLang="en-US" sz="2600" b="1" dirty="0" smtClean="0"/>
              <a:t>It also is a political institution—an arm of </a:t>
            </a:r>
            <a:r>
              <a:rPr lang="en-US" altLang="en-US" sz="2600" b="1" i="1" dirty="0" smtClean="0"/>
              <a:t>the state </a:t>
            </a:r>
            <a:endParaRPr lang="en-US" altLang="en-US" sz="1000" b="1" dirty="0" smtClean="0"/>
          </a:p>
          <a:p>
            <a:pPr lvl="1" eaLnBrk="1" hangingPunct="1">
              <a:buClrTx/>
            </a:pPr>
            <a:r>
              <a:rPr lang="en-US" altLang="en-US" sz="2400" b="1" dirty="0" smtClean="0"/>
              <a:t>It is vulnerable to being caught up in larger socio-political movements that change the social context and thus usher in new ways of thinking and new ways of doing </a:t>
            </a:r>
          </a:p>
          <a:p>
            <a:pPr lvl="1" eaLnBrk="1" hangingPunct="1"/>
            <a:endParaRPr lang="en-US" altLang="en-US" dirty="0" smtClean="0"/>
          </a:p>
          <a:p>
            <a:pPr lvl="1" eaLnBrk="1" hangingPunct="1"/>
            <a:endParaRPr lang="en-US" altLang="en-US" dirty="0" smtClean="0">
              <a:solidFill>
                <a:srgbClr val="FFFFFF"/>
              </a:solidFill>
            </a:endParaRPr>
          </a:p>
        </p:txBody>
      </p:sp>
      <p:sp>
        <p:nvSpPr>
          <p:cNvPr id="3" name="Footer Placeholder 2"/>
          <p:cNvSpPr>
            <a:spLocks noGrp="1"/>
          </p:cNvSpPr>
          <p:nvPr>
            <p:ph type="ftr" sz="quarter" idx="11"/>
          </p:nvPr>
        </p:nvSpPr>
        <p:spPr>
          <a:xfrm>
            <a:off x="2558143"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b="1" dirty="0">
                <a:solidFill>
                  <a:schemeClr val="tx1"/>
                </a:solidFill>
                <a:ea typeface="ＭＳ Ｐゴシック" charset="0"/>
                <a:cs typeface="ＭＳ Ｐゴシック" charset="0"/>
              </a:rPr>
              <a:t>Conclusion</a:t>
            </a:r>
          </a:p>
        </p:txBody>
      </p:sp>
      <p:sp>
        <p:nvSpPr>
          <p:cNvPr id="55298" name="Content Placeholder 2"/>
          <p:cNvSpPr>
            <a:spLocks noGrp="1"/>
          </p:cNvSpPr>
          <p:nvPr>
            <p:ph idx="1"/>
          </p:nvPr>
        </p:nvSpPr>
        <p:spPr>
          <a:xfrm>
            <a:off x="457200" y="1530350"/>
            <a:ext cx="8229600" cy="4953000"/>
          </a:xfrm>
        </p:spPr>
        <p:txBody>
          <a:bodyPr/>
          <a:lstStyle/>
          <a:p>
            <a:pPr eaLnBrk="1" hangingPunct="1">
              <a:buClrTx/>
            </a:pPr>
            <a:r>
              <a:rPr lang="en-US" altLang="en-US" b="1" dirty="0" smtClean="0"/>
              <a:t>Starting in the next chapter, majors shifts in corrections are described</a:t>
            </a:r>
          </a:p>
          <a:p>
            <a:pPr lvl="1" eaLnBrk="1" hangingPunct="1">
              <a:buClrTx/>
            </a:pPr>
            <a:endParaRPr lang="en-US" altLang="en-US" sz="1000" b="1" dirty="0" smtClean="0"/>
          </a:p>
          <a:p>
            <a:pPr lvl="1" eaLnBrk="1" hangingPunct="1">
              <a:buClrTx/>
            </a:pPr>
            <a:r>
              <a:rPr lang="en-US" altLang="en-US" sz="2200" b="1" dirty="0" smtClean="0"/>
              <a:t>In the late 1960s into the mid-1970s when rehabilitation came under attack and lost its status as the dominant theory of corrections </a:t>
            </a:r>
          </a:p>
          <a:p>
            <a:pPr lvl="1" eaLnBrk="1" hangingPunct="1">
              <a:buClrTx/>
            </a:pPr>
            <a:endParaRPr lang="en-US" altLang="en-US" sz="1000" b="1" dirty="0" smtClean="0"/>
          </a:p>
          <a:p>
            <a:pPr lvl="1" eaLnBrk="1" hangingPunct="1">
              <a:buClrTx/>
            </a:pPr>
            <a:r>
              <a:rPr lang="en-US" altLang="en-US" sz="2200" b="1" dirty="0" smtClean="0"/>
              <a:t>As rehabilitation declined, other theories gained in popularity and increasingly guided correctional policy and practice </a:t>
            </a:r>
          </a:p>
          <a:p>
            <a:pPr eaLnBrk="1" hangingPunct="1">
              <a:buClrTx/>
            </a:pPr>
            <a:endParaRPr lang="en-US" altLang="en-US" b="1" dirty="0" smtClean="0"/>
          </a:p>
          <a:p>
            <a:pPr eaLnBrk="1" hangingPunct="1">
              <a:buClrTx/>
            </a:pPr>
            <a:r>
              <a:rPr lang="en-US" altLang="en-US" b="1" dirty="0" smtClean="0"/>
              <a:t>Over the book’s chapters, we thus tell this story of the struggle between two visions of corrections—one rooted in pain and prisons and the other rooted in betterment and social welfare </a:t>
            </a:r>
          </a:p>
        </p:txBody>
      </p:sp>
      <p:sp>
        <p:nvSpPr>
          <p:cNvPr id="3" name="Footer Placeholder 2"/>
          <p:cNvSpPr>
            <a:spLocks noGrp="1"/>
          </p:cNvSpPr>
          <p:nvPr>
            <p:ph type="ftr" sz="quarter" idx="11"/>
          </p:nvPr>
        </p:nvSpPr>
        <p:spPr>
          <a:xfrm>
            <a:off x="2525486" y="6517821"/>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The Role of Theory</a:t>
            </a:r>
            <a:endParaRPr lang="en-US" b="1" dirty="0">
              <a:solidFill>
                <a:schemeClr val="tx1"/>
              </a:solidFill>
              <a:ea typeface="+mj-ea"/>
              <a:cs typeface="+mj-cs"/>
            </a:endParaRPr>
          </a:p>
        </p:txBody>
      </p:sp>
      <p:sp>
        <p:nvSpPr>
          <p:cNvPr id="17410" name="Content Placeholder 2"/>
          <p:cNvSpPr>
            <a:spLocks noGrp="1"/>
          </p:cNvSpPr>
          <p:nvPr>
            <p:ph idx="1"/>
          </p:nvPr>
        </p:nvSpPr>
        <p:spPr>
          <a:xfrm>
            <a:off x="457200" y="1524000"/>
            <a:ext cx="8486775" cy="5140325"/>
          </a:xfrm>
        </p:spPr>
        <p:txBody>
          <a:bodyPr/>
          <a:lstStyle/>
          <a:p>
            <a:pPr eaLnBrk="1" hangingPunct="1">
              <a:lnSpc>
                <a:spcPct val="70000"/>
              </a:lnSpc>
              <a:buClrTx/>
            </a:pPr>
            <a:r>
              <a:rPr lang="en-US" altLang="en-US" sz="2200" b="1" dirty="0" smtClean="0">
                <a:solidFill>
                  <a:srgbClr val="FFFFFF"/>
                </a:solidFill>
              </a:rPr>
              <a:t>Theories matter because they affect correctional policy</a:t>
            </a:r>
          </a:p>
          <a:p>
            <a:pPr lvl="1" eaLnBrk="1" hangingPunct="1">
              <a:lnSpc>
                <a:spcPct val="70000"/>
              </a:lnSpc>
              <a:buClrTx/>
            </a:pPr>
            <a:endParaRPr lang="en-US" altLang="en-US" sz="600" b="1" dirty="0" smtClean="0"/>
          </a:p>
          <a:p>
            <a:pPr lvl="1" eaLnBrk="1" hangingPunct="1">
              <a:lnSpc>
                <a:spcPct val="70000"/>
              </a:lnSpc>
              <a:buClrTx/>
            </a:pPr>
            <a:r>
              <a:rPr lang="en-US" altLang="en-US" b="1" dirty="0" smtClean="0"/>
              <a:t>Competing visions have been set forth of </a:t>
            </a:r>
            <a:r>
              <a:rPr lang="en-US" altLang="en-US" b="1" i="1" dirty="0" smtClean="0"/>
              <a:t>what corrections should be about</a:t>
            </a:r>
            <a:endParaRPr lang="en-US" altLang="en-US" b="1" dirty="0" smtClean="0"/>
          </a:p>
          <a:p>
            <a:pPr eaLnBrk="1" hangingPunct="1">
              <a:lnSpc>
                <a:spcPct val="70000"/>
              </a:lnSpc>
              <a:buClrTx/>
            </a:pPr>
            <a:endParaRPr lang="en-US" altLang="en-US" sz="1000" b="1" dirty="0" smtClean="0"/>
          </a:p>
          <a:p>
            <a:pPr eaLnBrk="1" hangingPunct="1">
              <a:lnSpc>
                <a:spcPct val="70000"/>
              </a:lnSpc>
              <a:buClrTx/>
            </a:pPr>
            <a:r>
              <a:rPr lang="en-US" altLang="en-US" sz="2200" b="1" dirty="0" smtClean="0"/>
              <a:t>Rival theories of corrections have </a:t>
            </a:r>
            <a:r>
              <a:rPr lang="en-US" altLang="en-US" sz="2200" b="1" i="1" u="sng" dirty="0" smtClean="0"/>
              <a:t>three</a:t>
            </a:r>
            <a:r>
              <a:rPr lang="en-US" altLang="en-US" sz="2200" b="1" dirty="0" smtClean="0"/>
              <a:t> components:</a:t>
            </a:r>
          </a:p>
          <a:p>
            <a:pPr lvl="1" eaLnBrk="1" hangingPunct="1">
              <a:lnSpc>
                <a:spcPct val="70000"/>
              </a:lnSpc>
              <a:buClrTx/>
              <a:buFont typeface="Goudy Old Style" pitchFamily="18" charset="0"/>
              <a:buAutoNum type="arabicPeriod"/>
            </a:pPr>
            <a:endParaRPr lang="en-US" altLang="en-US" sz="500" b="1" dirty="0" smtClean="0"/>
          </a:p>
          <a:p>
            <a:pPr lvl="1" eaLnBrk="1" hangingPunct="1">
              <a:lnSpc>
                <a:spcPct val="70000"/>
              </a:lnSpc>
              <a:buClrTx/>
              <a:buFont typeface="Goudy Old Style" pitchFamily="18" charset="0"/>
              <a:buAutoNum type="arabicPeriod"/>
            </a:pPr>
            <a:r>
              <a:rPr lang="en-US" altLang="en-US" b="1" dirty="0" smtClean="0"/>
              <a:t>There is a statement of the </a:t>
            </a:r>
            <a:r>
              <a:rPr lang="en-US" altLang="en-US" b="1" i="1" dirty="0" smtClean="0"/>
              <a:t>purpose or goal</a:t>
            </a:r>
            <a:r>
              <a:rPr lang="en-US" altLang="en-US" b="1" dirty="0" smtClean="0"/>
              <a:t> of corrections</a:t>
            </a:r>
          </a:p>
          <a:p>
            <a:pPr lvl="3" eaLnBrk="1" hangingPunct="1">
              <a:lnSpc>
                <a:spcPct val="70000"/>
              </a:lnSpc>
              <a:buClrTx/>
            </a:pPr>
            <a:r>
              <a:rPr lang="en-US" altLang="en-US" sz="2000" b="1" dirty="0" smtClean="0"/>
              <a:t>Tend to emphasize either restraining and inflicting pain on offenders or helping and reforming offenders </a:t>
            </a:r>
          </a:p>
          <a:p>
            <a:pPr lvl="3" eaLnBrk="1" hangingPunct="1">
              <a:lnSpc>
                <a:spcPct val="70000"/>
              </a:lnSpc>
              <a:buClrTx/>
            </a:pPr>
            <a:r>
              <a:rPr lang="en-US" altLang="en-US" sz="2000" b="1" dirty="0" smtClean="0"/>
              <a:t>A </a:t>
            </a:r>
            <a:r>
              <a:rPr lang="en-US" altLang="en-US" sz="2000" b="1" i="1" dirty="0" smtClean="0"/>
              <a:t>punishment response </a:t>
            </a:r>
            <a:r>
              <a:rPr lang="en-US" altLang="en-US" sz="2000" b="1" dirty="0" smtClean="0"/>
              <a:t>versus  a </a:t>
            </a:r>
            <a:r>
              <a:rPr lang="en-US" altLang="en-US" sz="2000" b="1" i="1" dirty="0" smtClean="0"/>
              <a:t>social welfare response</a:t>
            </a:r>
          </a:p>
          <a:p>
            <a:pPr lvl="1" eaLnBrk="1" hangingPunct="1">
              <a:lnSpc>
                <a:spcPct val="70000"/>
              </a:lnSpc>
              <a:buClrTx/>
              <a:buFont typeface="Goudy Old Style" pitchFamily="18" charset="0"/>
              <a:buAutoNum type="arabicPeriod"/>
            </a:pPr>
            <a:endParaRPr lang="en-US" altLang="en-US" b="1" dirty="0" smtClean="0"/>
          </a:p>
          <a:p>
            <a:pPr lvl="1" eaLnBrk="1" hangingPunct="1">
              <a:lnSpc>
                <a:spcPct val="70000"/>
              </a:lnSpc>
              <a:buClrTx/>
              <a:buFont typeface="Goudy Old Style" pitchFamily="18" charset="0"/>
              <a:buAutoNum type="arabicPeriod"/>
            </a:pPr>
            <a:r>
              <a:rPr lang="en-US" altLang="en-US" b="1" dirty="0" smtClean="0"/>
              <a:t>Each theory has an implicit or explicit </a:t>
            </a:r>
            <a:r>
              <a:rPr lang="en-US" altLang="en-US" b="1" i="1" dirty="0" smtClean="0"/>
              <a:t>blueprint</a:t>
            </a:r>
            <a:r>
              <a:rPr lang="en-US" altLang="en-US" b="1" dirty="0" smtClean="0"/>
              <a:t> for how the correctional system should be arranged, including policies, practices, and organizational structure</a:t>
            </a:r>
          </a:p>
          <a:p>
            <a:pPr lvl="3" eaLnBrk="1" hangingPunct="1">
              <a:lnSpc>
                <a:spcPct val="70000"/>
              </a:lnSpc>
              <a:buClrTx/>
            </a:pPr>
            <a:r>
              <a:rPr lang="en-US" altLang="en-US" sz="2000" b="1" dirty="0" smtClean="0"/>
              <a:t>Theories also breed conflict because each one demands that the correctional system be organized in a different way</a:t>
            </a:r>
          </a:p>
          <a:p>
            <a:pPr lvl="1" eaLnBrk="1" hangingPunct="1">
              <a:lnSpc>
                <a:spcPct val="70000"/>
              </a:lnSpc>
              <a:buClrTx/>
              <a:buFont typeface="Goudy Old Style" pitchFamily="18" charset="0"/>
              <a:buAutoNum type="arabicPeriod"/>
            </a:pPr>
            <a:endParaRPr lang="en-US" altLang="en-US" b="1" dirty="0" smtClean="0"/>
          </a:p>
          <a:p>
            <a:pPr lvl="1" eaLnBrk="1" hangingPunct="1">
              <a:lnSpc>
                <a:spcPct val="70000"/>
              </a:lnSpc>
              <a:buClrTx/>
              <a:buFont typeface="Goudy Old Style" pitchFamily="18" charset="0"/>
              <a:buAutoNum type="arabicPeriod"/>
            </a:pPr>
            <a:r>
              <a:rPr lang="en-US" altLang="en-US" b="1" dirty="0" smtClean="0"/>
              <a:t>They each make a claim of </a:t>
            </a:r>
            <a:r>
              <a:rPr lang="en-US" altLang="en-US" b="1" i="1" dirty="0" smtClean="0"/>
              <a:t>effectiveness</a:t>
            </a:r>
          </a:p>
          <a:p>
            <a:pPr lvl="3" eaLnBrk="1" hangingPunct="1">
              <a:lnSpc>
                <a:spcPct val="70000"/>
              </a:lnSpc>
              <a:buClrTx/>
            </a:pPr>
            <a:r>
              <a:rPr lang="en-US" altLang="en-US" sz="2000" b="1" dirty="0" smtClean="0"/>
              <a:t>Advocates assert not only that a theory’s core goal is moral but also that their theory can be implemented effectively</a:t>
            </a:r>
          </a:p>
          <a:p>
            <a:pPr lvl="1" eaLnBrk="1" hangingPunct="1">
              <a:lnSpc>
                <a:spcPct val="70000"/>
              </a:lnSpc>
              <a:buFont typeface="Goudy Old Style" pitchFamily="18" charset="0"/>
              <a:buAutoNum type="arabicPeriod"/>
            </a:pPr>
            <a:endParaRPr lang="en-US" altLang="en-US" sz="1800" dirty="0" smtClean="0"/>
          </a:p>
        </p:txBody>
      </p:sp>
      <p:sp>
        <p:nvSpPr>
          <p:cNvPr id="3" name="Footer Placeholder 2"/>
          <p:cNvSpPr>
            <a:spLocks noGrp="1"/>
          </p:cNvSpPr>
          <p:nvPr>
            <p:ph type="ftr" sz="quarter" idx="11"/>
          </p:nvPr>
        </p:nvSpPr>
        <p:spPr>
          <a:xfrm>
            <a:off x="2383971"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533400"/>
            <a:ext cx="9144000" cy="990600"/>
          </a:xfrm>
        </p:spPr>
        <p:txBody>
          <a:bodyPr>
            <a:normAutofit fontScale="90000"/>
          </a:bodyPr>
          <a:lstStyle/>
          <a:p>
            <a:pPr algn="ctr" eaLnBrk="1" fontAlgn="auto" hangingPunct="1">
              <a:spcAft>
                <a:spcPts val="0"/>
              </a:spcAft>
              <a:defRPr/>
            </a:pPr>
            <a:r>
              <a:rPr lang="en-US" b="1" dirty="0" smtClean="0">
                <a:solidFill>
                  <a:schemeClr val="tx1"/>
                </a:solidFill>
                <a:ea typeface="+mj-ea"/>
                <a:cs typeface="+mj-cs"/>
              </a:rPr>
              <a:t>The Role of Theory in Evidence-Based Corrections</a:t>
            </a:r>
            <a:endParaRPr lang="en-US" b="1" dirty="0">
              <a:solidFill>
                <a:schemeClr val="tx1"/>
              </a:solidFill>
              <a:ea typeface="+mj-ea"/>
              <a:cs typeface="+mj-cs"/>
            </a:endParaRPr>
          </a:p>
        </p:txBody>
      </p:sp>
      <p:sp>
        <p:nvSpPr>
          <p:cNvPr id="18434" name="Content Placeholder 2"/>
          <p:cNvSpPr>
            <a:spLocks noGrp="1"/>
          </p:cNvSpPr>
          <p:nvPr>
            <p:ph idx="1"/>
          </p:nvPr>
        </p:nvSpPr>
        <p:spPr>
          <a:xfrm>
            <a:off x="457200" y="1600200"/>
            <a:ext cx="8229600" cy="4360863"/>
          </a:xfrm>
        </p:spPr>
        <p:txBody>
          <a:bodyPr>
            <a:normAutofit lnSpcReduction="10000"/>
          </a:bodyPr>
          <a:lstStyle/>
          <a:p>
            <a:pPr eaLnBrk="1" hangingPunct="1">
              <a:buClrTx/>
              <a:defRPr/>
            </a:pPr>
            <a:r>
              <a:rPr lang="en-US" altLang="en-US" b="1" dirty="0" smtClean="0">
                <a:cs typeface="ＭＳ Ｐゴシック" charset="0"/>
              </a:rPr>
              <a:t>Evidence-based corrections</a:t>
            </a:r>
          </a:p>
          <a:p>
            <a:pPr lvl="1" eaLnBrk="1" hangingPunct="1">
              <a:buClrTx/>
              <a:defRPr/>
            </a:pPr>
            <a:endParaRPr lang="en-US" altLang="en-US" sz="500" b="1" dirty="0" smtClean="0">
              <a:cs typeface="+mn-cs"/>
            </a:endParaRPr>
          </a:p>
          <a:p>
            <a:pPr lvl="1" eaLnBrk="1" hangingPunct="1">
              <a:buClrTx/>
              <a:defRPr/>
            </a:pPr>
            <a:r>
              <a:rPr lang="en-US" altLang="en-US" b="1" dirty="0" smtClean="0">
                <a:cs typeface="+mn-cs"/>
              </a:rPr>
              <a:t>Critical in discerning what works and what does not work</a:t>
            </a:r>
          </a:p>
          <a:p>
            <a:pPr lvl="1" eaLnBrk="1" hangingPunct="1">
              <a:buClrTx/>
              <a:defRPr/>
            </a:pPr>
            <a:endParaRPr lang="en-US" altLang="en-US" sz="500" b="1" dirty="0" smtClean="0">
              <a:cs typeface="+mn-cs"/>
            </a:endParaRPr>
          </a:p>
          <a:p>
            <a:pPr lvl="1" eaLnBrk="1" hangingPunct="1">
              <a:buClrTx/>
              <a:defRPr/>
            </a:pPr>
            <a:r>
              <a:rPr lang="en-US" altLang="en-US" b="1" dirty="0" smtClean="0">
                <a:cs typeface="+mn-cs"/>
              </a:rPr>
              <a:t>Data, not opinions, should play the central role in guiding allegiance to any given correctional theory and the correctional system it proposes</a:t>
            </a:r>
          </a:p>
          <a:p>
            <a:pPr eaLnBrk="1" hangingPunct="1">
              <a:buClrTx/>
              <a:defRPr/>
            </a:pPr>
            <a:endParaRPr lang="en-US" altLang="en-US" sz="1100" b="1" dirty="0" smtClean="0">
              <a:cs typeface="ＭＳ Ｐゴシック" charset="0"/>
            </a:endParaRPr>
          </a:p>
          <a:p>
            <a:pPr eaLnBrk="1" hangingPunct="1">
              <a:buClrTx/>
              <a:defRPr/>
            </a:pPr>
            <a:r>
              <a:rPr lang="en-US" altLang="en-US" b="1" dirty="0" smtClean="0">
                <a:cs typeface="ＭＳ Ｐゴシック" charset="0"/>
              </a:rPr>
              <a:t>Theories are not autonomous entities that exist in some virtual reality above the world they seek to guide</a:t>
            </a:r>
          </a:p>
          <a:p>
            <a:pPr lvl="1" eaLnBrk="1" hangingPunct="1">
              <a:buClrTx/>
              <a:defRPr/>
            </a:pPr>
            <a:endParaRPr lang="en-US" altLang="en-US" sz="500" b="1" dirty="0" smtClean="0">
              <a:cs typeface="+mn-cs"/>
            </a:endParaRPr>
          </a:p>
          <a:p>
            <a:pPr lvl="1" eaLnBrk="1" hangingPunct="1">
              <a:buClrTx/>
              <a:defRPr/>
            </a:pPr>
            <a:r>
              <a:rPr lang="en-US" altLang="en-US" b="1" dirty="0" smtClean="0">
                <a:cs typeface="+mn-cs"/>
              </a:rPr>
              <a:t>They are produced by and believed by humans who live in particular socio-historical times</a:t>
            </a:r>
          </a:p>
          <a:p>
            <a:pPr lvl="1" eaLnBrk="1" hangingPunct="1">
              <a:buClrTx/>
              <a:defRPr/>
            </a:pPr>
            <a:endParaRPr lang="en-US" altLang="en-US" sz="500" b="1" dirty="0" smtClean="0">
              <a:cs typeface="+mn-cs"/>
            </a:endParaRPr>
          </a:p>
          <a:p>
            <a:pPr lvl="1" eaLnBrk="1" hangingPunct="1">
              <a:buClrTx/>
              <a:defRPr/>
            </a:pPr>
            <a:r>
              <a:rPr lang="en-US" altLang="en-US" b="1" dirty="0" smtClean="0">
                <a:cs typeface="+mn-cs"/>
              </a:rPr>
              <a:t>Social context matters </a:t>
            </a:r>
            <a:endParaRPr lang="en-US" altLang="en-US" b="1" dirty="0">
              <a:cs typeface="+mn-cs"/>
            </a:endParaRPr>
          </a:p>
          <a:p>
            <a:pPr lvl="2" eaLnBrk="1" hangingPunct="1">
              <a:buClrTx/>
              <a:defRPr/>
            </a:pPr>
            <a:endParaRPr lang="en-US" altLang="en-US" sz="200" b="1" dirty="0" smtClean="0">
              <a:cs typeface="+mn-cs"/>
            </a:endParaRPr>
          </a:p>
          <a:p>
            <a:pPr lvl="2" eaLnBrk="1" hangingPunct="1">
              <a:buClrTx/>
              <a:defRPr/>
            </a:pPr>
            <a:r>
              <a:rPr lang="en-US" altLang="en-US" b="1" dirty="0" smtClean="0">
                <a:cs typeface="+mn-cs"/>
              </a:rPr>
              <a:t>What people experience shapes how they see the world, which in turn makes them more receptive to certain correctional theories than to others</a:t>
            </a:r>
          </a:p>
          <a:p>
            <a:pPr lvl="1" eaLnBrk="1" hangingPunct="1">
              <a:defRPr/>
            </a:pPr>
            <a:endParaRPr lang="en-US" altLang="en-US" b="1" dirty="0" smtClean="0">
              <a:solidFill>
                <a:srgbClr val="FFFFFF"/>
              </a:solidFill>
              <a:cs typeface="+mn-cs"/>
            </a:endParaRPr>
          </a:p>
        </p:txBody>
      </p:sp>
      <p:sp>
        <p:nvSpPr>
          <p:cNvPr id="18435" name="TextBox 3"/>
          <p:cNvSpPr txBox="1">
            <a:spLocks noChangeArrowheads="1"/>
          </p:cNvSpPr>
          <p:nvPr/>
        </p:nvSpPr>
        <p:spPr bwMode="auto">
          <a:xfrm>
            <a:off x="487363" y="5961063"/>
            <a:ext cx="8229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Goudy Old Style" pitchFamily="18" charset="0"/>
                <a:ea typeface="MS PGothic" pitchFamily="34" charset="-128"/>
              </a:defRPr>
            </a:lvl1pPr>
            <a:lvl2pPr marL="742950" indent="-285750" eaLnBrk="0" hangingPunct="0">
              <a:defRPr sz="2400">
                <a:solidFill>
                  <a:schemeClr val="tx1"/>
                </a:solidFill>
                <a:latin typeface="Goudy Old Style" pitchFamily="18" charset="0"/>
                <a:ea typeface="MS PGothic" pitchFamily="34" charset="-128"/>
              </a:defRPr>
            </a:lvl2pPr>
            <a:lvl3pPr marL="1143000" indent="-228600" eaLnBrk="0" hangingPunct="0">
              <a:defRPr sz="2400">
                <a:solidFill>
                  <a:schemeClr val="tx1"/>
                </a:solidFill>
                <a:latin typeface="Goudy Old Style" pitchFamily="18" charset="0"/>
                <a:ea typeface="MS PGothic" pitchFamily="34" charset="-128"/>
              </a:defRPr>
            </a:lvl3pPr>
            <a:lvl4pPr marL="1600200" indent="-228600" eaLnBrk="0" hangingPunct="0">
              <a:defRPr sz="2400">
                <a:solidFill>
                  <a:schemeClr val="tx1"/>
                </a:solidFill>
                <a:latin typeface="Goudy Old Style" pitchFamily="18" charset="0"/>
                <a:ea typeface="MS PGothic" pitchFamily="34" charset="-128"/>
              </a:defRPr>
            </a:lvl4pPr>
            <a:lvl5pPr marL="2057400" indent="-228600" eaLnBrk="0" hangingPunct="0">
              <a:defRPr sz="2400">
                <a:solidFill>
                  <a:schemeClr val="tx1"/>
                </a:solidFill>
                <a:latin typeface="Goudy Old Style" pitchFamily="18" charset="0"/>
                <a:ea typeface="MS PGothic" pitchFamily="34" charset="-128"/>
              </a:defRPr>
            </a:lvl5pPr>
            <a:lvl6pPr marL="2514600" indent="-228600" defTabSz="457200" eaLnBrk="0" fontAlgn="base" hangingPunct="0">
              <a:spcBef>
                <a:spcPct val="0"/>
              </a:spcBef>
              <a:spcAft>
                <a:spcPct val="0"/>
              </a:spcAft>
              <a:defRPr sz="2400">
                <a:solidFill>
                  <a:schemeClr val="tx1"/>
                </a:solidFill>
                <a:latin typeface="Goudy Old Style" pitchFamily="18" charset="0"/>
                <a:ea typeface="MS PGothic" pitchFamily="34" charset="-128"/>
              </a:defRPr>
            </a:lvl6pPr>
            <a:lvl7pPr marL="2971800" indent="-228600" defTabSz="457200" eaLnBrk="0" fontAlgn="base" hangingPunct="0">
              <a:spcBef>
                <a:spcPct val="0"/>
              </a:spcBef>
              <a:spcAft>
                <a:spcPct val="0"/>
              </a:spcAft>
              <a:defRPr sz="2400">
                <a:solidFill>
                  <a:schemeClr val="tx1"/>
                </a:solidFill>
                <a:latin typeface="Goudy Old Style" pitchFamily="18" charset="0"/>
                <a:ea typeface="MS PGothic" pitchFamily="34" charset="-128"/>
              </a:defRPr>
            </a:lvl7pPr>
            <a:lvl8pPr marL="3429000" indent="-228600" defTabSz="457200" eaLnBrk="0" fontAlgn="base" hangingPunct="0">
              <a:spcBef>
                <a:spcPct val="0"/>
              </a:spcBef>
              <a:spcAft>
                <a:spcPct val="0"/>
              </a:spcAft>
              <a:defRPr sz="2400">
                <a:solidFill>
                  <a:schemeClr val="tx1"/>
                </a:solidFill>
                <a:latin typeface="Goudy Old Style" pitchFamily="18" charset="0"/>
                <a:ea typeface="MS PGothic" pitchFamily="34" charset="-128"/>
              </a:defRPr>
            </a:lvl8pPr>
            <a:lvl9pPr marL="3886200" indent="-228600" defTabSz="457200" eaLnBrk="0" fontAlgn="base" hangingPunct="0">
              <a:spcBef>
                <a:spcPct val="0"/>
              </a:spcBef>
              <a:spcAft>
                <a:spcPct val="0"/>
              </a:spcAft>
              <a:defRPr sz="2400">
                <a:solidFill>
                  <a:schemeClr val="tx1"/>
                </a:solidFill>
                <a:latin typeface="Goudy Old Style" pitchFamily="18" charset="0"/>
                <a:ea typeface="MS PGothic" pitchFamily="34" charset="-128"/>
              </a:defRPr>
            </a:lvl9pPr>
          </a:lstStyle>
          <a:p>
            <a:pPr eaLnBrk="1" hangingPunct="1"/>
            <a:r>
              <a:rPr lang="en-US" altLang="en-US" sz="4000" b="1">
                <a:solidFill>
                  <a:srgbClr val="FFFFFF"/>
                </a:solidFill>
              </a:rPr>
              <a:t>CONTEXT </a:t>
            </a:r>
            <a:r>
              <a:rPr lang="en-US" altLang="en-US" sz="4000" b="1">
                <a:solidFill>
                  <a:srgbClr val="FFFFFF"/>
                </a:solidFill>
                <a:sym typeface="Wingdings" pitchFamily="2" charset="2"/>
              </a:rPr>
              <a:t> THEORY  POLICY</a:t>
            </a:r>
            <a:endParaRPr lang="en-US" altLang="en-US" sz="4000" b="1">
              <a:solidFill>
                <a:srgbClr val="FFFFFF"/>
              </a:solidFill>
            </a:endParaRPr>
          </a:p>
        </p:txBody>
      </p:sp>
      <p:sp>
        <p:nvSpPr>
          <p:cNvPr id="3" name="Footer Placeholder 2"/>
          <p:cNvSpPr>
            <a:spLocks noGrp="1"/>
          </p:cNvSpPr>
          <p:nvPr>
            <p:ph type="ftr" sz="quarter" idx="11"/>
          </p:nvPr>
        </p:nvSpPr>
        <p:spPr>
          <a:xfrm>
            <a:off x="2362200" y="6561364"/>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a:solidFill>
                  <a:schemeClr val="tx1"/>
                </a:solidFill>
                <a:ea typeface="+mj-ea"/>
                <a:cs typeface="+mj-cs"/>
              </a:rPr>
              <a:t>The Role of Evidence-Based Corrections</a:t>
            </a:r>
          </a:p>
        </p:txBody>
      </p:sp>
      <p:sp>
        <p:nvSpPr>
          <p:cNvPr id="19458" name="Content Placeholder 2"/>
          <p:cNvSpPr>
            <a:spLocks noGrp="1"/>
          </p:cNvSpPr>
          <p:nvPr>
            <p:ph idx="1"/>
          </p:nvPr>
        </p:nvSpPr>
        <p:spPr/>
        <p:txBody>
          <a:bodyPr/>
          <a:lstStyle/>
          <a:p>
            <a:pPr eaLnBrk="1" hangingPunct="1">
              <a:buClrTx/>
            </a:pPr>
            <a:r>
              <a:rPr lang="en-US" altLang="en-US" b="1" dirty="0" smtClean="0"/>
              <a:t>A huge problem in corrections is that many policies and practices have been based more on common sense rooted in individuals’ experiences than on hard empirical evidence</a:t>
            </a:r>
          </a:p>
          <a:p>
            <a:pPr lvl="1" eaLnBrk="1" hangingPunct="1">
              <a:buClrTx/>
            </a:pPr>
            <a:endParaRPr lang="en-US" altLang="en-US" sz="500" b="1" dirty="0" smtClean="0"/>
          </a:p>
          <a:p>
            <a:pPr lvl="1" eaLnBrk="1" hangingPunct="1">
              <a:buClrTx/>
            </a:pPr>
            <a:endParaRPr lang="en-US" altLang="en-US" sz="500" b="1" dirty="0" smtClean="0"/>
          </a:p>
          <a:p>
            <a:pPr lvl="1" eaLnBrk="1" hangingPunct="1">
              <a:buClrTx/>
            </a:pPr>
            <a:endParaRPr lang="en-US" altLang="en-US" sz="500" b="1" dirty="0" smtClean="0"/>
          </a:p>
          <a:p>
            <a:pPr lvl="1" eaLnBrk="1" hangingPunct="1">
              <a:buClrTx/>
            </a:pPr>
            <a:r>
              <a:rPr lang="en-US" altLang="en-US" b="1" dirty="0" smtClean="0"/>
              <a:t>This failure to consult the evidence has led to correctional interventions that either are ineffective or iatrogenic–a “cure” that actually makes the patient, in this case the offender, worse off</a:t>
            </a:r>
          </a:p>
          <a:p>
            <a:pPr lvl="1" eaLnBrk="1" hangingPunct="1">
              <a:buClrTx/>
            </a:pPr>
            <a:endParaRPr lang="en-US" altLang="en-US" sz="500" b="1" i="1" dirty="0" smtClean="0"/>
          </a:p>
          <a:p>
            <a:pPr lvl="1" eaLnBrk="1" hangingPunct="1">
              <a:buClrTx/>
            </a:pPr>
            <a:endParaRPr lang="en-US" altLang="en-US" sz="500" b="1" i="1" dirty="0" smtClean="0"/>
          </a:p>
          <a:p>
            <a:pPr lvl="1" eaLnBrk="1" hangingPunct="1">
              <a:buClrTx/>
            </a:pPr>
            <a:endParaRPr lang="en-US" altLang="en-US" sz="500" b="1" i="1" dirty="0" smtClean="0"/>
          </a:p>
          <a:p>
            <a:pPr lvl="1" eaLnBrk="1" hangingPunct="1">
              <a:buClrTx/>
            </a:pPr>
            <a:r>
              <a:rPr lang="en-US" altLang="en-US" b="1" i="1" dirty="0" smtClean="0"/>
              <a:t>Correctional quackery  </a:t>
            </a:r>
            <a:r>
              <a:rPr lang="en-US" altLang="en-US" b="1" dirty="0" smtClean="0"/>
              <a:t>(using interventions not based on the scientific evidence)</a:t>
            </a:r>
            <a:r>
              <a:rPr lang="en-US" altLang="en-US" b="1" i="1" dirty="0" smtClean="0"/>
              <a:t> </a:t>
            </a:r>
            <a:r>
              <a:rPr lang="en-US" altLang="en-US" b="1" dirty="0" smtClean="0"/>
              <a:t>is widespread and its eradication is a key challenge for those hoping to make American corrections better for offenders and better for public safety</a:t>
            </a:r>
            <a:endParaRPr lang="en-US" altLang="en-US" b="1" i="1" dirty="0" smtClean="0"/>
          </a:p>
        </p:txBody>
      </p:sp>
      <p:sp>
        <p:nvSpPr>
          <p:cNvPr id="3" name="Footer Placeholder 2"/>
          <p:cNvSpPr>
            <a:spLocks noGrp="1"/>
          </p:cNvSpPr>
          <p:nvPr>
            <p:ph type="ftr" sz="quarter" idx="11"/>
          </p:nvPr>
        </p:nvSpPr>
        <p:spPr>
          <a:xfrm>
            <a:off x="2579914" y="6561364"/>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b="1" dirty="0" smtClean="0">
                <a:solidFill>
                  <a:schemeClr val="tx1"/>
                </a:solidFill>
                <a:ea typeface="+mj-ea"/>
                <a:cs typeface="+mj-cs"/>
              </a:rPr>
              <a:t>Core Themes of the Book</a:t>
            </a:r>
            <a:endParaRPr lang="en-US" b="1" dirty="0">
              <a:solidFill>
                <a:schemeClr val="tx1"/>
              </a:solidFill>
              <a:ea typeface="+mj-ea"/>
              <a:cs typeface="+mj-cs"/>
            </a:endParaRPr>
          </a:p>
        </p:txBody>
      </p:sp>
      <p:sp>
        <p:nvSpPr>
          <p:cNvPr id="20482" name="Content Placeholder 2"/>
          <p:cNvSpPr>
            <a:spLocks noGrp="1"/>
          </p:cNvSpPr>
          <p:nvPr>
            <p:ph idx="1"/>
          </p:nvPr>
        </p:nvSpPr>
        <p:spPr/>
        <p:txBody>
          <a:bodyPr/>
          <a:lstStyle/>
          <a:p>
            <a:pPr eaLnBrk="1" hangingPunct="1">
              <a:buClrTx/>
            </a:pPr>
            <a:r>
              <a:rPr lang="en-US" altLang="en-US" b="1" dirty="0" smtClean="0"/>
              <a:t>Correctional theories identify what the purpose of the correctional system should be and what policies should be implemented</a:t>
            </a:r>
          </a:p>
          <a:p>
            <a:pPr eaLnBrk="1" hangingPunct="1">
              <a:buClrTx/>
            </a:pPr>
            <a:endParaRPr lang="en-US" altLang="en-US" sz="1100" b="1" dirty="0" smtClean="0"/>
          </a:p>
          <a:p>
            <a:pPr eaLnBrk="1" hangingPunct="1">
              <a:buClrTx/>
            </a:pPr>
            <a:r>
              <a:rPr lang="en-US" altLang="en-US" b="1" dirty="0" smtClean="0"/>
              <a:t>Historically, the popularity of competing correctional theories has been shaped by the prevailing social context</a:t>
            </a:r>
          </a:p>
          <a:p>
            <a:pPr eaLnBrk="1" hangingPunct="1">
              <a:buClrTx/>
            </a:pPr>
            <a:endParaRPr lang="en-US" altLang="en-US" sz="1100" b="1" dirty="0" smtClean="0"/>
          </a:p>
          <a:p>
            <a:pPr eaLnBrk="1" hangingPunct="1">
              <a:buClrTx/>
            </a:pPr>
            <a:r>
              <a:rPr lang="en-US" altLang="en-US" b="1" dirty="0" smtClean="0"/>
              <a:t>Theories should be judged in large part on whether the policies they suggest achieve what they promise</a:t>
            </a:r>
          </a:p>
          <a:p>
            <a:pPr eaLnBrk="1" hangingPunct="1">
              <a:buClrTx/>
            </a:pPr>
            <a:endParaRPr lang="en-US" altLang="en-US" sz="1000" b="1" dirty="0" smtClean="0"/>
          </a:p>
          <a:p>
            <a:pPr eaLnBrk="1" hangingPunct="1">
              <a:buClrTx/>
            </a:pPr>
            <a:r>
              <a:rPr lang="en-US" altLang="en-US" b="1" dirty="0" smtClean="0"/>
              <a:t>They key to knowing what does and does not work—to knowing what theories should be embraced—is to look at the data</a:t>
            </a:r>
          </a:p>
          <a:p>
            <a:pPr lvl="1" eaLnBrk="1" hangingPunct="1">
              <a:buClr>
                <a:srgbClr val="F0F1FA"/>
              </a:buClr>
            </a:pPr>
            <a:endParaRPr lang="en-US" altLang="en-US" sz="500" b="1" dirty="0" smtClean="0"/>
          </a:p>
          <a:p>
            <a:pPr lvl="1" eaLnBrk="1" hangingPunct="1">
              <a:buClr>
                <a:srgbClr val="F0F1FA"/>
              </a:buClr>
            </a:pPr>
            <a:r>
              <a:rPr lang="en-US" altLang="en-US" b="1" dirty="0" smtClean="0"/>
              <a:t>Corrections should be </a:t>
            </a:r>
            <a:r>
              <a:rPr lang="en-US" altLang="en-US" b="1" i="1" u="sng" dirty="0" smtClean="0"/>
              <a:t>evidence-based</a:t>
            </a:r>
          </a:p>
        </p:txBody>
      </p:sp>
      <p:sp>
        <p:nvSpPr>
          <p:cNvPr id="3" name="Footer Placeholder 2"/>
          <p:cNvSpPr>
            <a:spLocks noGrp="1"/>
          </p:cNvSpPr>
          <p:nvPr>
            <p:ph type="ftr" sz="quarter" idx="11"/>
          </p:nvPr>
        </p:nvSpPr>
        <p:spPr>
          <a:xfrm>
            <a:off x="2275115"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4029"/>
            <a:ext cx="8229600" cy="990600"/>
          </a:xfrm>
        </p:spPr>
        <p:txBody>
          <a:bodyPr/>
          <a:lstStyle/>
          <a:p>
            <a:pPr algn="ctr" eaLnBrk="1" fontAlgn="auto" hangingPunct="1">
              <a:spcAft>
                <a:spcPts val="0"/>
              </a:spcAft>
              <a:defRPr/>
            </a:pPr>
            <a:r>
              <a:rPr lang="en-US" b="1" dirty="0" smtClean="0">
                <a:solidFill>
                  <a:schemeClr val="tx1"/>
                </a:solidFill>
                <a:ea typeface="+mj-ea"/>
                <a:cs typeface="+mj-cs"/>
              </a:rPr>
              <a:t>Seven Theories of Corrections </a:t>
            </a:r>
            <a:endParaRPr lang="en-US" b="1" dirty="0">
              <a:solidFill>
                <a:schemeClr val="tx1"/>
              </a:solidFill>
              <a:ea typeface="+mj-ea"/>
              <a:cs typeface="+mj-cs"/>
            </a:endParaRPr>
          </a:p>
        </p:txBody>
      </p:sp>
      <p:sp>
        <p:nvSpPr>
          <p:cNvPr id="21506" name="Content Placeholder 2"/>
          <p:cNvSpPr>
            <a:spLocks noGrp="1"/>
          </p:cNvSpPr>
          <p:nvPr>
            <p:ph idx="1"/>
          </p:nvPr>
        </p:nvSpPr>
        <p:spPr>
          <a:xfrm>
            <a:off x="457200" y="1905000"/>
            <a:ext cx="8229600" cy="4572000"/>
          </a:xfrm>
        </p:spPr>
        <p:txBody>
          <a:bodyPr/>
          <a:lstStyle/>
          <a:p>
            <a:pPr marL="457200" indent="-457200" eaLnBrk="1" hangingPunct="1">
              <a:buClrTx/>
              <a:buFont typeface="Goudy Old Style" pitchFamily="18" charset="0"/>
              <a:buAutoNum type="arabicPeriod"/>
            </a:pPr>
            <a:r>
              <a:rPr lang="en-US" altLang="en-US" sz="2800" b="1" dirty="0" smtClean="0"/>
              <a:t>Retribution or Just Deserts</a:t>
            </a:r>
          </a:p>
          <a:p>
            <a:pPr marL="457200" indent="-457200" eaLnBrk="1" hangingPunct="1">
              <a:buClrTx/>
              <a:buFont typeface="Goudy Old Style" pitchFamily="18" charset="0"/>
              <a:buAutoNum type="arabicPeriod"/>
            </a:pPr>
            <a:r>
              <a:rPr lang="en-US" altLang="en-US" sz="2800" b="1" dirty="0" smtClean="0"/>
              <a:t>Deterrence</a:t>
            </a:r>
          </a:p>
          <a:p>
            <a:pPr marL="457200" indent="-457200" eaLnBrk="1" hangingPunct="1">
              <a:buClrTx/>
              <a:buFont typeface="Goudy Old Style" pitchFamily="18" charset="0"/>
              <a:buAutoNum type="arabicPeriod"/>
            </a:pPr>
            <a:r>
              <a:rPr lang="en-US" altLang="en-US" sz="2800" b="1" dirty="0" smtClean="0"/>
              <a:t>Incapacitation</a:t>
            </a:r>
          </a:p>
          <a:p>
            <a:pPr marL="457200" indent="-457200" eaLnBrk="1" hangingPunct="1">
              <a:buClrTx/>
              <a:buFont typeface="Goudy Old Style" pitchFamily="18" charset="0"/>
              <a:buAutoNum type="arabicPeriod"/>
            </a:pPr>
            <a:r>
              <a:rPr lang="en-US" altLang="en-US" sz="2800" b="1" dirty="0" smtClean="0"/>
              <a:t>Restorative Justice</a:t>
            </a:r>
          </a:p>
          <a:p>
            <a:pPr marL="457200" indent="-457200" eaLnBrk="1" hangingPunct="1">
              <a:buClrTx/>
              <a:buFont typeface="Goudy Old Style" pitchFamily="18" charset="0"/>
              <a:buAutoNum type="arabicPeriod"/>
            </a:pPr>
            <a:r>
              <a:rPr lang="en-US" altLang="en-US" sz="2800" b="1" dirty="0" smtClean="0"/>
              <a:t>Rehabilitation</a:t>
            </a:r>
          </a:p>
          <a:p>
            <a:pPr marL="457200" indent="-457200" eaLnBrk="1" hangingPunct="1">
              <a:buClrTx/>
              <a:buFont typeface="Goudy Old Style" pitchFamily="18" charset="0"/>
              <a:buAutoNum type="arabicPeriod"/>
            </a:pPr>
            <a:r>
              <a:rPr lang="en-US" altLang="en-US" sz="2800" b="1" dirty="0" smtClean="0"/>
              <a:t>Reentry</a:t>
            </a:r>
          </a:p>
          <a:p>
            <a:pPr marL="457200" indent="-457200" eaLnBrk="1" hangingPunct="1">
              <a:buClrTx/>
              <a:buFont typeface="Goudy Old Style" pitchFamily="18" charset="0"/>
              <a:buAutoNum type="arabicPeriod"/>
            </a:pPr>
            <a:r>
              <a:rPr lang="en-US" altLang="en-US" sz="2800" b="1" dirty="0" smtClean="0"/>
              <a:t>Early Intervention</a:t>
            </a:r>
          </a:p>
        </p:txBody>
      </p:sp>
      <p:sp>
        <p:nvSpPr>
          <p:cNvPr id="3" name="Footer Placeholder 2"/>
          <p:cNvSpPr>
            <a:spLocks noGrp="1"/>
          </p:cNvSpPr>
          <p:nvPr>
            <p:ph type="ftr" sz="quarter" idx="11"/>
          </p:nvPr>
        </p:nvSpPr>
        <p:spPr>
          <a:xfrm>
            <a:off x="2514601" y="6529387"/>
            <a:ext cx="4114800" cy="328613"/>
          </a:xfrm>
        </p:spPr>
        <p:txBody>
          <a:bodyPr/>
          <a:lstStyle/>
          <a:p>
            <a:pPr>
              <a:defRPr/>
            </a:pPr>
            <a:r>
              <a:rPr lang="en-US" dirty="0" smtClean="0">
                <a:solidFill>
                  <a:schemeClr val="tx1"/>
                </a:solidFill>
              </a:rPr>
              <a:t>Cullen, Correctional Theory 2e © 2017 SAGE Publications, Inc.</a:t>
            </a:r>
            <a:endParaRPr lang="en-US" dirty="0">
              <a:solidFill>
                <a:schemeClr val="tx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ustom 22">
      <a:dk1>
        <a:srgbClr val="000000"/>
      </a:dk1>
      <a:lt1>
        <a:srgbClr val="2B4A89"/>
      </a:lt1>
      <a:dk2>
        <a:srgbClr val="F7F7D9"/>
      </a:dk2>
      <a:lt2>
        <a:srgbClr val="F0EFB3"/>
      </a:lt2>
      <a:accent1>
        <a:srgbClr val="000000"/>
      </a:accent1>
      <a:accent2>
        <a:srgbClr val="004080"/>
      </a:accent2>
      <a:accent3>
        <a:srgbClr val="000000"/>
      </a:accent3>
      <a:accent4>
        <a:srgbClr val="F0F1FA"/>
      </a:accent4>
      <a:accent5>
        <a:srgbClr val="133291"/>
      </a:accent5>
      <a:accent6>
        <a:srgbClr val="0F1CBF"/>
      </a:accent6>
      <a:hlink>
        <a:srgbClr val="0000FF"/>
      </a:hlink>
      <a:folHlink>
        <a:srgbClr val="849A0A"/>
      </a:folHlink>
    </a:clrScheme>
    <a:fontScheme name="Inkwell">
      <a:majorFont>
        <a:latin typeface="Goudy Old Style"/>
        <a:ea typeface=""/>
        <a:cs typeface=""/>
        <a:font script="Jpan" typeface="ＭＳ 明朝"/>
        <a:font script="Hans" typeface="宋体"/>
        <a:font script="Hant" typeface="新細明體"/>
      </a:majorFont>
      <a:minorFont>
        <a:latin typeface="Goudy Old Style"/>
        <a:ea typeface=""/>
        <a:cs typeface=""/>
        <a:font script="Jpan" typeface="ＭＳ 明朝"/>
        <a:font script="Hans" typeface="宋体"/>
        <a:font script="Hant" typeface="新細明體"/>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2830</TotalTime>
  <Words>4728</Words>
  <Application>Microsoft Office PowerPoint</Application>
  <PresentationFormat>On-screen Show (4:3)</PresentationFormat>
  <Paragraphs>479</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Clarity</vt:lpstr>
      <vt:lpstr>Chapter 1 </vt:lpstr>
      <vt:lpstr>Official Statistics</vt:lpstr>
      <vt:lpstr>The Future of Incarceration</vt:lpstr>
      <vt:lpstr>Why Are So Many Incarcerated?</vt:lpstr>
      <vt:lpstr>The Role of Theory</vt:lpstr>
      <vt:lpstr>The Role of Theory in Evidence-Based Corrections</vt:lpstr>
      <vt:lpstr>The Role of Evidence-Based Corrections</vt:lpstr>
      <vt:lpstr>Core Themes of the Book</vt:lpstr>
      <vt:lpstr>Seven Theories of Corrections </vt:lpstr>
      <vt:lpstr>1. Retribution or Just Deserts</vt:lpstr>
      <vt:lpstr>1. Retribution or Just Deserts</vt:lpstr>
      <vt:lpstr>2. Deterrence</vt:lpstr>
      <vt:lpstr>2. Deterrence</vt:lpstr>
      <vt:lpstr>2. Deterrence</vt:lpstr>
      <vt:lpstr>2. Deterrence</vt:lpstr>
      <vt:lpstr>3. Incapacitation</vt:lpstr>
      <vt:lpstr>3. Incapacitation</vt:lpstr>
      <vt:lpstr>4. Restorative Justice</vt:lpstr>
      <vt:lpstr>4. Restorative Justice</vt:lpstr>
      <vt:lpstr>5. Rehabilitation</vt:lpstr>
      <vt:lpstr>5. Rehabilitation</vt:lpstr>
      <vt:lpstr>5. Rehabilitation</vt:lpstr>
      <vt:lpstr>6. Reentry</vt:lpstr>
      <vt:lpstr>6. Reentry</vt:lpstr>
      <vt:lpstr>6. Reentry</vt:lpstr>
      <vt:lpstr>6. Reentry</vt:lpstr>
      <vt:lpstr>6. Reentry</vt:lpstr>
      <vt:lpstr>7. Early Intervention</vt:lpstr>
      <vt:lpstr>7. Early Intervention</vt:lpstr>
      <vt:lpstr>Overview of Theories of Corrections</vt:lpstr>
      <vt:lpstr>Utility, Opinion, and Evidence</vt:lpstr>
      <vt:lpstr>Evidence-Based Corrections</vt:lpstr>
      <vt:lpstr>Evidence-Based Corrections: Correctional Quackery</vt:lpstr>
      <vt:lpstr>Evidence-Based Corrections: Insider and Outsider Knowledge</vt:lpstr>
      <vt:lpstr>Evidence-Based Corrections: Insider and Outsider Knowledge</vt:lpstr>
      <vt:lpstr>Evidence-Based Corrections: Evidence-Based Baseball</vt:lpstr>
      <vt:lpstr>Evidence-Based Corrections: Evidence-Based Baseball</vt:lpstr>
      <vt:lpstr>Evidence-Based Corrections: Evidence-Based Baseball</vt:lpstr>
      <vt:lpstr>Evidence-Based Corrections: Evidence-Based Baseball</vt:lpstr>
      <vt:lpstr>Conclusion</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Teresa</dc:creator>
  <cp:lastModifiedBy>Mangona, Nicole</cp:lastModifiedBy>
  <cp:revision>209</cp:revision>
  <dcterms:created xsi:type="dcterms:W3CDTF">2015-12-14T15:01:09Z</dcterms:created>
  <dcterms:modified xsi:type="dcterms:W3CDTF">2016-02-11T06:26:50Z</dcterms:modified>
</cp:coreProperties>
</file>